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gif" ContentType="image/gi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96" r:id="rId1"/>
  </p:sldMasterIdLst>
  <p:notesMasterIdLst>
    <p:notesMasterId r:id="rId45"/>
  </p:notesMasterIdLst>
  <p:handoutMasterIdLst>
    <p:handoutMasterId r:id="rId46"/>
  </p:handoutMasterIdLst>
  <p:sldIdLst>
    <p:sldId id="333" r:id="rId2"/>
    <p:sldId id="361" r:id="rId3"/>
    <p:sldId id="335" r:id="rId4"/>
    <p:sldId id="336" r:id="rId5"/>
    <p:sldId id="372" r:id="rId6"/>
    <p:sldId id="373" r:id="rId7"/>
    <p:sldId id="374" r:id="rId8"/>
    <p:sldId id="375" r:id="rId9"/>
    <p:sldId id="376" r:id="rId10"/>
    <p:sldId id="377" r:id="rId11"/>
    <p:sldId id="378" r:id="rId12"/>
    <p:sldId id="295" r:id="rId13"/>
    <p:sldId id="296" r:id="rId14"/>
    <p:sldId id="297" r:id="rId15"/>
    <p:sldId id="299" r:id="rId16"/>
    <p:sldId id="283" r:id="rId17"/>
    <p:sldId id="322" r:id="rId18"/>
    <p:sldId id="323" r:id="rId19"/>
    <p:sldId id="324" r:id="rId20"/>
    <p:sldId id="327" r:id="rId21"/>
    <p:sldId id="277" r:id="rId22"/>
    <p:sldId id="318" r:id="rId23"/>
    <p:sldId id="354" r:id="rId24"/>
    <p:sldId id="355" r:id="rId25"/>
    <p:sldId id="368" r:id="rId26"/>
    <p:sldId id="369" r:id="rId27"/>
    <p:sldId id="370" r:id="rId28"/>
    <p:sldId id="379" r:id="rId29"/>
    <p:sldId id="380" r:id="rId30"/>
    <p:sldId id="381" r:id="rId31"/>
    <p:sldId id="382" r:id="rId32"/>
    <p:sldId id="301" r:id="rId33"/>
    <p:sldId id="367" r:id="rId34"/>
    <p:sldId id="364" r:id="rId35"/>
    <p:sldId id="366" r:id="rId36"/>
    <p:sldId id="365" r:id="rId37"/>
    <p:sldId id="287" r:id="rId38"/>
    <p:sldId id="288" r:id="rId39"/>
    <p:sldId id="289" r:id="rId40"/>
    <p:sldId id="290" r:id="rId41"/>
    <p:sldId id="371" r:id="rId42"/>
    <p:sldId id="356" r:id="rId43"/>
    <p:sldId id="363" r:id="rId44"/>
  </p:sldIdLst>
  <p:sldSz cx="9144000" cy="6858000" type="screen4x3"/>
  <p:notesSz cx="7315200" cy="96012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EDEDE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5" d="100"/>
          <a:sy n="85" d="100"/>
        </p:scale>
        <p:origin x="-65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handoutMaster" Target="handoutMasters/handoutMaster1.xml"/><Relationship Id="rId47" Type="http://schemas.openxmlformats.org/officeDocument/2006/relationships/printerSettings" Target="printerSettings/printerSettings1.bin"/><Relationship Id="rId48" Type="http://schemas.openxmlformats.org/officeDocument/2006/relationships/presProps" Target="presProps.xml"/><Relationship Id="rId49" Type="http://schemas.openxmlformats.org/officeDocument/2006/relationships/viewProps" Target="viewProp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50" Type="http://schemas.openxmlformats.org/officeDocument/2006/relationships/theme" Target="theme/theme1.xml"/><Relationship Id="rId5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114183F-7468-B949-BF85-003D08E1FB67}" type="doc">
      <dgm:prSet loTypeId="urn:microsoft.com/office/officeart/2005/8/layout/process4" loCatId="process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C2FFC91-71B6-AE4C-8DDC-D1A7D09414DA}">
      <dgm:prSet phldrT="[Text]"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r>
            <a:rPr lang="en-US" sz="2800" dirty="0" smtClean="0"/>
            <a:t>Probable Cause</a:t>
          </a:r>
          <a:endParaRPr lang="en-US" sz="2800" dirty="0"/>
        </a:p>
      </dgm:t>
    </dgm:pt>
    <dgm:pt modelId="{E646C8EF-843C-844D-AF31-2C38B35C9802}" type="parTrans" cxnId="{44B84487-51FD-B94F-9EBF-6DE2BD6DCBF5}">
      <dgm:prSet/>
      <dgm:spPr/>
      <dgm:t>
        <a:bodyPr/>
        <a:lstStyle/>
        <a:p>
          <a:endParaRPr lang="en-US"/>
        </a:p>
      </dgm:t>
    </dgm:pt>
    <dgm:pt modelId="{9418C210-95AD-0E4F-87F9-E2669D3FFF8B}" type="sibTrans" cxnId="{44B84487-51FD-B94F-9EBF-6DE2BD6DCBF5}">
      <dgm:prSet/>
      <dgm:spPr/>
      <dgm:t>
        <a:bodyPr/>
        <a:lstStyle/>
        <a:p>
          <a:endParaRPr lang="en-US"/>
        </a:p>
      </dgm:t>
    </dgm:pt>
    <dgm:pt modelId="{F8271575-6C3A-9642-925C-2ED1ACA76785}">
      <dgm:prSet phldrT="[Text]"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r>
            <a:rPr lang="en-US" sz="2800" dirty="0" smtClean="0"/>
            <a:t>Search/Seizure</a:t>
          </a:r>
          <a:endParaRPr lang="en-US" sz="2800" dirty="0"/>
        </a:p>
      </dgm:t>
    </dgm:pt>
    <dgm:pt modelId="{7E3B3444-D9C9-354A-9843-56B698C26021}" type="parTrans" cxnId="{42A525B8-7173-E14D-B771-346A43EE68F7}">
      <dgm:prSet/>
      <dgm:spPr/>
      <dgm:t>
        <a:bodyPr/>
        <a:lstStyle/>
        <a:p>
          <a:endParaRPr lang="en-US"/>
        </a:p>
      </dgm:t>
    </dgm:pt>
    <dgm:pt modelId="{CB10E77B-4D3D-CF45-9D96-A088B8BCC886}" type="sibTrans" cxnId="{42A525B8-7173-E14D-B771-346A43EE68F7}">
      <dgm:prSet/>
      <dgm:spPr/>
      <dgm:t>
        <a:bodyPr/>
        <a:lstStyle/>
        <a:p>
          <a:endParaRPr lang="en-US"/>
        </a:p>
      </dgm:t>
    </dgm:pt>
    <dgm:pt modelId="{1D4D3413-5CD2-F34C-A55E-9D7F0A607F3C}">
      <dgm:prSet phldrT="[Text]"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r>
            <a:rPr lang="en-US" sz="2800" dirty="0" smtClean="0"/>
            <a:t>Data Acquisition</a:t>
          </a:r>
          <a:endParaRPr lang="en-US" sz="2800" dirty="0"/>
        </a:p>
      </dgm:t>
    </dgm:pt>
    <dgm:pt modelId="{E314142D-A94E-F44A-B16A-AEA33AE5C4B7}" type="parTrans" cxnId="{DC29764C-05EA-604E-8E6B-FF0F219C57C5}">
      <dgm:prSet/>
      <dgm:spPr/>
      <dgm:t>
        <a:bodyPr/>
        <a:lstStyle/>
        <a:p>
          <a:endParaRPr lang="en-US"/>
        </a:p>
      </dgm:t>
    </dgm:pt>
    <dgm:pt modelId="{989CA7AE-E52B-9943-BD1D-95959E5F3391}" type="sibTrans" cxnId="{DC29764C-05EA-604E-8E6B-FF0F219C57C5}">
      <dgm:prSet/>
      <dgm:spPr/>
      <dgm:t>
        <a:bodyPr/>
        <a:lstStyle/>
        <a:p>
          <a:endParaRPr lang="en-US"/>
        </a:p>
      </dgm:t>
    </dgm:pt>
    <dgm:pt modelId="{F82FEC46-B816-4F4E-9544-D45F445C9A37}">
      <dgm:prSet phldrT="[Text]"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r>
            <a:rPr lang="en-US" sz="2800" dirty="0" smtClean="0"/>
            <a:t>Analysis</a:t>
          </a:r>
          <a:endParaRPr lang="en-US" sz="2800" dirty="0"/>
        </a:p>
      </dgm:t>
    </dgm:pt>
    <dgm:pt modelId="{65DE84BC-1A68-494A-8E1D-C025A3BB6A03}" type="parTrans" cxnId="{8D8E4450-A7C0-DC41-8A62-CF91BE392512}">
      <dgm:prSet/>
      <dgm:spPr/>
      <dgm:t>
        <a:bodyPr/>
        <a:lstStyle/>
        <a:p>
          <a:endParaRPr lang="en-US"/>
        </a:p>
      </dgm:t>
    </dgm:pt>
    <dgm:pt modelId="{1F7773EF-3A7D-9F49-89D6-6D96EAF2698C}" type="sibTrans" cxnId="{8D8E4450-A7C0-DC41-8A62-CF91BE392512}">
      <dgm:prSet/>
      <dgm:spPr/>
      <dgm:t>
        <a:bodyPr/>
        <a:lstStyle/>
        <a:p>
          <a:endParaRPr lang="en-US"/>
        </a:p>
      </dgm:t>
    </dgm:pt>
    <dgm:pt modelId="{3F8620FA-214B-134E-8B5D-63B001D45738}">
      <dgm:prSet phldrT="[Text]"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r>
            <a:rPr lang="en-US" sz="2800" dirty="0" smtClean="0"/>
            <a:t>Report</a:t>
          </a:r>
          <a:endParaRPr lang="en-US" sz="2800" dirty="0"/>
        </a:p>
      </dgm:t>
    </dgm:pt>
    <dgm:pt modelId="{0449BD3D-0F90-F747-9761-2168037AC5E1}" type="parTrans" cxnId="{EC3A892A-826C-1941-AA5D-DE67A107C920}">
      <dgm:prSet/>
      <dgm:spPr/>
      <dgm:t>
        <a:bodyPr/>
        <a:lstStyle/>
        <a:p>
          <a:endParaRPr lang="en-US"/>
        </a:p>
      </dgm:t>
    </dgm:pt>
    <dgm:pt modelId="{B906F36A-BDCF-A644-9A52-51EED6B39629}" type="sibTrans" cxnId="{EC3A892A-826C-1941-AA5D-DE67A107C920}">
      <dgm:prSet/>
      <dgm:spPr/>
      <dgm:t>
        <a:bodyPr/>
        <a:lstStyle/>
        <a:p>
          <a:endParaRPr lang="en-US"/>
        </a:p>
      </dgm:t>
    </dgm:pt>
    <dgm:pt modelId="{97038ED4-F311-244F-BE0E-EC64D3D48063}">
      <dgm:prSet phldrT="[Text]"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r>
            <a:rPr lang="en-US" sz="2800" dirty="0" smtClean="0"/>
            <a:t>Testify</a:t>
          </a:r>
          <a:endParaRPr lang="en-US" sz="2800" dirty="0"/>
        </a:p>
      </dgm:t>
    </dgm:pt>
    <dgm:pt modelId="{21250AB8-6115-BE4B-BA72-4FDA34F82BD0}" type="parTrans" cxnId="{A94520DA-B321-4E44-8CFC-892FD8E286AA}">
      <dgm:prSet/>
      <dgm:spPr/>
      <dgm:t>
        <a:bodyPr/>
        <a:lstStyle/>
        <a:p>
          <a:endParaRPr lang="en-US"/>
        </a:p>
      </dgm:t>
    </dgm:pt>
    <dgm:pt modelId="{AB4E09D1-CD4D-2742-8B43-C1D9FD8FAF19}" type="sibTrans" cxnId="{A94520DA-B321-4E44-8CFC-892FD8E286AA}">
      <dgm:prSet/>
      <dgm:spPr/>
      <dgm:t>
        <a:bodyPr/>
        <a:lstStyle/>
        <a:p>
          <a:endParaRPr lang="en-US"/>
        </a:p>
      </dgm:t>
    </dgm:pt>
    <dgm:pt modelId="{9E6DE748-C2B4-0949-AA18-0E19F5AC3A43}" type="pres">
      <dgm:prSet presAssocID="{2114183F-7468-B949-BF85-003D08E1FB67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C47AB2E-3AE6-E44D-8D3A-FF0C61A18C06}" type="pres">
      <dgm:prSet presAssocID="{97038ED4-F311-244F-BE0E-EC64D3D48063}" presName="boxAndChildren" presStyleCnt="0"/>
      <dgm:spPr/>
    </dgm:pt>
    <dgm:pt modelId="{DDE731F1-7678-0445-868A-4693C2CD3EA0}" type="pres">
      <dgm:prSet presAssocID="{97038ED4-F311-244F-BE0E-EC64D3D48063}" presName="parentTextBox" presStyleLbl="node1" presStyleIdx="0" presStyleCnt="6"/>
      <dgm:spPr/>
      <dgm:t>
        <a:bodyPr/>
        <a:lstStyle/>
        <a:p>
          <a:endParaRPr lang="en-US"/>
        </a:p>
      </dgm:t>
    </dgm:pt>
    <dgm:pt modelId="{004E810F-2352-4542-8801-90AB9D08683E}" type="pres">
      <dgm:prSet presAssocID="{B906F36A-BDCF-A644-9A52-51EED6B39629}" presName="sp" presStyleCnt="0"/>
      <dgm:spPr/>
    </dgm:pt>
    <dgm:pt modelId="{66322972-5EB2-594E-A882-02F5EFC72A2E}" type="pres">
      <dgm:prSet presAssocID="{3F8620FA-214B-134E-8B5D-63B001D45738}" presName="arrowAndChildren" presStyleCnt="0"/>
      <dgm:spPr/>
    </dgm:pt>
    <dgm:pt modelId="{A45EF1E8-52FF-A245-8282-125DD350CAD8}" type="pres">
      <dgm:prSet presAssocID="{3F8620FA-214B-134E-8B5D-63B001D45738}" presName="parentTextArrow" presStyleLbl="node1" presStyleIdx="1" presStyleCnt="6"/>
      <dgm:spPr/>
      <dgm:t>
        <a:bodyPr/>
        <a:lstStyle/>
        <a:p>
          <a:endParaRPr lang="en-US"/>
        </a:p>
      </dgm:t>
    </dgm:pt>
    <dgm:pt modelId="{CDC3EA30-04EA-5D40-95AF-05D269413C16}" type="pres">
      <dgm:prSet presAssocID="{1F7773EF-3A7D-9F49-89D6-6D96EAF2698C}" presName="sp" presStyleCnt="0"/>
      <dgm:spPr/>
    </dgm:pt>
    <dgm:pt modelId="{883D39ED-B5BA-E148-9DB9-20044ABDC8D2}" type="pres">
      <dgm:prSet presAssocID="{F82FEC46-B816-4F4E-9544-D45F445C9A37}" presName="arrowAndChildren" presStyleCnt="0"/>
      <dgm:spPr/>
    </dgm:pt>
    <dgm:pt modelId="{C7EB6C88-8306-8047-B567-6D551A3E40AA}" type="pres">
      <dgm:prSet presAssocID="{F82FEC46-B816-4F4E-9544-D45F445C9A37}" presName="parentTextArrow" presStyleLbl="node1" presStyleIdx="2" presStyleCnt="6"/>
      <dgm:spPr/>
      <dgm:t>
        <a:bodyPr/>
        <a:lstStyle/>
        <a:p>
          <a:endParaRPr lang="en-US"/>
        </a:p>
      </dgm:t>
    </dgm:pt>
    <dgm:pt modelId="{A18C7B82-0DCF-DB4C-B80E-DB2F9E86D699}" type="pres">
      <dgm:prSet presAssocID="{989CA7AE-E52B-9943-BD1D-95959E5F3391}" presName="sp" presStyleCnt="0"/>
      <dgm:spPr/>
    </dgm:pt>
    <dgm:pt modelId="{99C0021B-0ABF-F542-BBC6-2DCC7B314D6B}" type="pres">
      <dgm:prSet presAssocID="{1D4D3413-5CD2-F34C-A55E-9D7F0A607F3C}" presName="arrowAndChildren" presStyleCnt="0"/>
      <dgm:spPr/>
    </dgm:pt>
    <dgm:pt modelId="{D62DC418-AC07-1745-A9FC-9DDF7345D92D}" type="pres">
      <dgm:prSet presAssocID="{1D4D3413-5CD2-F34C-A55E-9D7F0A607F3C}" presName="parentTextArrow" presStyleLbl="node1" presStyleIdx="3" presStyleCnt="6"/>
      <dgm:spPr/>
      <dgm:t>
        <a:bodyPr/>
        <a:lstStyle/>
        <a:p>
          <a:endParaRPr lang="en-US"/>
        </a:p>
      </dgm:t>
    </dgm:pt>
    <dgm:pt modelId="{54F3A514-1AF2-374E-8301-33F388117209}" type="pres">
      <dgm:prSet presAssocID="{CB10E77B-4D3D-CF45-9D96-A088B8BCC886}" presName="sp" presStyleCnt="0"/>
      <dgm:spPr/>
    </dgm:pt>
    <dgm:pt modelId="{E484419E-A8A8-B44B-A010-243D0A46B1D2}" type="pres">
      <dgm:prSet presAssocID="{F8271575-6C3A-9642-925C-2ED1ACA76785}" presName="arrowAndChildren" presStyleCnt="0"/>
      <dgm:spPr/>
    </dgm:pt>
    <dgm:pt modelId="{D725ED12-A7B1-FB48-9E63-EC6AA5727DD2}" type="pres">
      <dgm:prSet presAssocID="{F8271575-6C3A-9642-925C-2ED1ACA76785}" presName="parentTextArrow" presStyleLbl="node1" presStyleIdx="4" presStyleCnt="6"/>
      <dgm:spPr/>
      <dgm:t>
        <a:bodyPr/>
        <a:lstStyle/>
        <a:p>
          <a:endParaRPr lang="en-US"/>
        </a:p>
      </dgm:t>
    </dgm:pt>
    <dgm:pt modelId="{DD2AD7D6-C1DF-2146-B5E6-9F68A36FB68D}" type="pres">
      <dgm:prSet presAssocID="{9418C210-95AD-0E4F-87F9-E2669D3FFF8B}" presName="sp" presStyleCnt="0"/>
      <dgm:spPr/>
    </dgm:pt>
    <dgm:pt modelId="{369D4DDB-E594-984F-83EC-F1E892DDC420}" type="pres">
      <dgm:prSet presAssocID="{EC2FFC91-71B6-AE4C-8DDC-D1A7D09414DA}" presName="arrowAndChildren" presStyleCnt="0"/>
      <dgm:spPr/>
    </dgm:pt>
    <dgm:pt modelId="{42CC8CEC-6A40-0A41-A9A3-A080ECCA70FD}" type="pres">
      <dgm:prSet presAssocID="{EC2FFC91-71B6-AE4C-8DDC-D1A7D09414DA}" presName="parentTextArrow" presStyleLbl="node1" presStyleIdx="5" presStyleCnt="6"/>
      <dgm:spPr/>
      <dgm:t>
        <a:bodyPr/>
        <a:lstStyle/>
        <a:p>
          <a:endParaRPr lang="en-US"/>
        </a:p>
      </dgm:t>
    </dgm:pt>
  </dgm:ptLst>
  <dgm:cxnLst>
    <dgm:cxn modelId="{EC3A892A-826C-1941-AA5D-DE67A107C920}" srcId="{2114183F-7468-B949-BF85-003D08E1FB67}" destId="{3F8620FA-214B-134E-8B5D-63B001D45738}" srcOrd="4" destOrd="0" parTransId="{0449BD3D-0F90-F747-9761-2168037AC5E1}" sibTransId="{B906F36A-BDCF-A644-9A52-51EED6B39629}"/>
    <dgm:cxn modelId="{FF30E19A-12BC-3E4D-B809-B223F9CF0CA8}" type="presOf" srcId="{97038ED4-F311-244F-BE0E-EC64D3D48063}" destId="{DDE731F1-7678-0445-868A-4693C2CD3EA0}" srcOrd="0" destOrd="0" presId="urn:microsoft.com/office/officeart/2005/8/layout/process4"/>
    <dgm:cxn modelId="{DC29764C-05EA-604E-8E6B-FF0F219C57C5}" srcId="{2114183F-7468-B949-BF85-003D08E1FB67}" destId="{1D4D3413-5CD2-F34C-A55E-9D7F0A607F3C}" srcOrd="2" destOrd="0" parTransId="{E314142D-A94E-F44A-B16A-AEA33AE5C4B7}" sibTransId="{989CA7AE-E52B-9943-BD1D-95959E5F3391}"/>
    <dgm:cxn modelId="{7DB5FF44-C465-A646-8520-98AE6B0CB2EA}" type="presOf" srcId="{F8271575-6C3A-9642-925C-2ED1ACA76785}" destId="{D725ED12-A7B1-FB48-9E63-EC6AA5727DD2}" srcOrd="0" destOrd="0" presId="urn:microsoft.com/office/officeart/2005/8/layout/process4"/>
    <dgm:cxn modelId="{56BCB4E2-B903-F244-A846-099C590E1B8D}" type="presOf" srcId="{EC2FFC91-71B6-AE4C-8DDC-D1A7D09414DA}" destId="{42CC8CEC-6A40-0A41-A9A3-A080ECCA70FD}" srcOrd="0" destOrd="0" presId="urn:microsoft.com/office/officeart/2005/8/layout/process4"/>
    <dgm:cxn modelId="{00CFC711-E949-124D-9DB9-0FA4757BD26A}" type="presOf" srcId="{2114183F-7468-B949-BF85-003D08E1FB67}" destId="{9E6DE748-C2B4-0949-AA18-0E19F5AC3A43}" srcOrd="0" destOrd="0" presId="urn:microsoft.com/office/officeart/2005/8/layout/process4"/>
    <dgm:cxn modelId="{44B84487-51FD-B94F-9EBF-6DE2BD6DCBF5}" srcId="{2114183F-7468-B949-BF85-003D08E1FB67}" destId="{EC2FFC91-71B6-AE4C-8DDC-D1A7D09414DA}" srcOrd="0" destOrd="0" parTransId="{E646C8EF-843C-844D-AF31-2C38B35C9802}" sibTransId="{9418C210-95AD-0E4F-87F9-E2669D3FFF8B}"/>
    <dgm:cxn modelId="{8EBF9BBD-0C31-4640-BB53-36A897B5E6AD}" type="presOf" srcId="{F82FEC46-B816-4F4E-9544-D45F445C9A37}" destId="{C7EB6C88-8306-8047-B567-6D551A3E40AA}" srcOrd="0" destOrd="0" presId="urn:microsoft.com/office/officeart/2005/8/layout/process4"/>
    <dgm:cxn modelId="{A94520DA-B321-4E44-8CFC-892FD8E286AA}" srcId="{2114183F-7468-B949-BF85-003D08E1FB67}" destId="{97038ED4-F311-244F-BE0E-EC64D3D48063}" srcOrd="5" destOrd="0" parTransId="{21250AB8-6115-BE4B-BA72-4FDA34F82BD0}" sibTransId="{AB4E09D1-CD4D-2742-8B43-C1D9FD8FAF19}"/>
    <dgm:cxn modelId="{6F36A3CE-CA9F-344F-ADB1-41A780D0E156}" type="presOf" srcId="{1D4D3413-5CD2-F34C-A55E-9D7F0A607F3C}" destId="{D62DC418-AC07-1745-A9FC-9DDF7345D92D}" srcOrd="0" destOrd="0" presId="urn:microsoft.com/office/officeart/2005/8/layout/process4"/>
    <dgm:cxn modelId="{42A525B8-7173-E14D-B771-346A43EE68F7}" srcId="{2114183F-7468-B949-BF85-003D08E1FB67}" destId="{F8271575-6C3A-9642-925C-2ED1ACA76785}" srcOrd="1" destOrd="0" parTransId="{7E3B3444-D9C9-354A-9843-56B698C26021}" sibTransId="{CB10E77B-4D3D-CF45-9D96-A088B8BCC886}"/>
    <dgm:cxn modelId="{8D8E4450-A7C0-DC41-8A62-CF91BE392512}" srcId="{2114183F-7468-B949-BF85-003D08E1FB67}" destId="{F82FEC46-B816-4F4E-9544-D45F445C9A37}" srcOrd="3" destOrd="0" parTransId="{65DE84BC-1A68-494A-8E1D-C025A3BB6A03}" sibTransId="{1F7773EF-3A7D-9F49-89D6-6D96EAF2698C}"/>
    <dgm:cxn modelId="{535CF3FE-0016-E64B-9F41-D11292F85A86}" type="presOf" srcId="{3F8620FA-214B-134E-8B5D-63B001D45738}" destId="{A45EF1E8-52FF-A245-8282-125DD350CAD8}" srcOrd="0" destOrd="0" presId="urn:microsoft.com/office/officeart/2005/8/layout/process4"/>
    <dgm:cxn modelId="{152933FB-B3CE-104F-9368-4D3CD78FB6E1}" type="presParOf" srcId="{9E6DE748-C2B4-0949-AA18-0E19F5AC3A43}" destId="{EC47AB2E-3AE6-E44D-8D3A-FF0C61A18C06}" srcOrd="0" destOrd="0" presId="urn:microsoft.com/office/officeart/2005/8/layout/process4"/>
    <dgm:cxn modelId="{A36BFEF0-7423-A346-96D1-780DD4FCE7B9}" type="presParOf" srcId="{EC47AB2E-3AE6-E44D-8D3A-FF0C61A18C06}" destId="{DDE731F1-7678-0445-868A-4693C2CD3EA0}" srcOrd="0" destOrd="0" presId="urn:microsoft.com/office/officeart/2005/8/layout/process4"/>
    <dgm:cxn modelId="{2AA3E397-95DD-AC49-8AC3-B381AF66F22E}" type="presParOf" srcId="{9E6DE748-C2B4-0949-AA18-0E19F5AC3A43}" destId="{004E810F-2352-4542-8801-90AB9D08683E}" srcOrd="1" destOrd="0" presId="urn:microsoft.com/office/officeart/2005/8/layout/process4"/>
    <dgm:cxn modelId="{BB80168B-AECD-5D4F-BD1F-8CCBBD0662F5}" type="presParOf" srcId="{9E6DE748-C2B4-0949-AA18-0E19F5AC3A43}" destId="{66322972-5EB2-594E-A882-02F5EFC72A2E}" srcOrd="2" destOrd="0" presId="urn:microsoft.com/office/officeart/2005/8/layout/process4"/>
    <dgm:cxn modelId="{88094DDA-A90F-7E46-9A78-DB431FA83F4A}" type="presParOf" srcId="{66322972-5EB2-594E-A882-02F5EFC72A2E}" destId="{A45EF1E8-52FF-A245-8282-125DD350CAD8}" srcOrd="0" destOrd="0" presId="urn:microsoft.com/office/officeart/2005/8/layout/process4"/>
    <dgm:cxn modelId="{7058D67B-82A6-A244-82D0-81D85E9CAD23}" type="presParOf" srcId="{9E6DE748-C2B4-0949-AA18-0E19F5AC3A43}" destId="{CDC3EA30-04EA-5D40-95AF-05D269413C16}" srcOrd="3" destOrd="0" presId="urn:microsoft.com/office/officeart/2005/8/layout/process4"/>
    <dgm:cxn modelId="{9FF4B1DE-AAEA-F145-AD4A-A2DCEC94A62E}" type="presParOf" srcId="{9E6DE748-C2B4-0949-AA18-0E19F5AC3A43}" destId="{883D39ED-B5BA-E148-9DB9-20044ABDC8D2}" srcOrd="4" destOrd="0" presId="urn:microsoft.com/office/officeart/2005/8/layout/process4"/>
    <dgm:cxn modelId="{2607294F-96DE-C547-AE11-D4696A93BC82}" type="presParOf" srcId="{883D39ED-B5BA-E148-9DB9-20044ABDC8D2}" destId="{C7EB6C88-8306-8047-B567-6D551A3E40AA}" srcOrd="0" destOrd="0" presId="urn:microsoft.com/office/officeart/2005/8/layout/process4"/>
    <dgm:cxn modelId="{ECC30923-E070-C240-9ADF-7C62CBAEE5AB}" type="presParOf" srcId="{9E6DE748-C2B4-0949-AA18-0E19F5AC3A43}" destId="{A18C7B82-0DCF-DB4C-B80E-DB2F9E86D699}" srcOrd="5" destOrd="0" presId="urn:microsoft.com/office/officeart/2005/8/layout/process4"/>
    <dgm:cxn modelId="{D6488BB7-306E-784A-8636-750C19BB4624}" type="presParOf" srcId="{9E6DE748-C2B4-0949-AA18-0E19F5AC3A43}" destId="{99C0021B-0ABF-F542-BBC6-2DCC7B314D6B}" srcOrd="6" destOrd="0" presId="urn:microsoft.com/office/officeart/2005/8/layout/process4"/>
    <dgm:cxn modelId="{FDBCC0C4-1B53-E54F-A2A8-ADC6A1C1127E}" type="presParOf" srcId="{99C0021B-0ABF-F542-BBC6-2DCC7B314D6B}" destId="{D62DC418-AC07-1745-A9FC-9DDF7345D92D}" srcOrd="0" destOrd="0" presId="urn:microsoft.com/office/officeart/2005/8/layout/process4"/>
    <dgm:cxn modelId="{3052C5F8-0460-274D-AD98-34EFC1A85F9B}" type="presParOf" srcId="{9E6DE748-C2B4-0949-AA18-0E19F5AC3A43}" destId="{54F3A514-1AF2-374E-8301-33F388117209}" srcOrd="7" destOrd="0" presId="urn:microsoft.com/office/officeart/2005/8/layout/process4"/>
    <dgm:cxn modelId="{168D784C-829A-BD43-9862-1722CC58DAAD}" type="presParOf" srcId="{9E6DE748-C2B4-0949-AA18-0E19F5AC3A43}" destId="{E484419E-A8A8-B44B-A010-243D0A46B1D2}" srcOrd="8" destOrd="0" presId="urn:microsoft.com/office/officeart/2005/8/layout/process4"/>
    <dgm:cxn modelId="{64B44BAD-08A6-844B-A686-C816CD89AA39}" type="presParOf" srcId="{E484419E-A8A8-B44B-A010-243D0A46B1D2}" destId="{D725ED12-A7B1-FB48-9E63-EC6AA5727DD2}" srcOrd="0" destOrd="0" presId="urn:microsoft.com/office/officeart/2005/8/layout/process4"/>
    <dgm:cxn modelId="{8A057220-C639-B544-88C8-0E45A1187500}" type="presParOf" srcId="{9E6DE748-C2B4-0949-AA18-0E19F5AC3A43}" destId="{DD2AD7D6-C1DF-2146-B5E6-9F68A36FB68D}" srcOrd="9" destOrd="0" presId="urn:microsoft.com/office/officeart/2005/8/layout/process4"/>
    <dgm:cxn modelId="{9BEB9071-DC5F-754A-BBC5-4DBB2A8E7639}" type="presParOf" srcId="{9E6DE748-C2B4-0949-AA18-0E19F5AC3A43}" destId="{369D4DDB-E594-984F-83EC-F1E892DDC420}" srcOrd="10" destOrd="0" presId="urn:microsoft.com/office/officeart/2005/8/layout/process4"/>
    <dgm:cxn modelId="{C71EF93D-D666-EB43-B0AD-EB29C1BE25EB}" type="presParOf" srcId="{369D4DDB-E594-984F-83EC-F1E892DDC420}" destId="{42CC8CEC-6A40-0A41-A9A3-A080ECCA70FD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114183F-7468-B949-BF85-003D08E1FB67}" type="doc">
      <dgm:prSet loTypeId="urn:microsoft.com/office/officeart/2005/8/layout/process4" loCatId="process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C2FFC91-71B6-AE4C-8DDC-D1A7D09414DA}">
      <dgm:prSet phldrT="[Text]" custT="1"/>
      <dgm:spPr>
        <a:solidFill>
          <a:schemeClr val="accent6"/>
        </a:solidFill>
      </dgm:spPr>
      <dgm:t>
        <a:bodyPr/>
        <a:lstStyle/>
        <a:p>
          <a:r>
            <a:rPr lang="en-US" sz="2800" dirty="0" smtClean="0">
              <a:solidFill>
                <a:schemeClr val="bg1">
                  <a:lumMod val="85000"/>
                </a:schemeClr>
              </a:solidFill>
            </a:rPr>
            <a:t>Probable Cause</a:t>
          </a:r>
          <a:endParaRPr lang="en-US" sz="2800" dirty="0">
            <a:solidFill>
              <a:schemeClr val="bg1">
                <a:lumMod val="85000"/>
              </a:schemeClr>
            </a:solidFill>
          </a:endParaRPr>
        </a:p>
      </dgm:t>
    </dgm:pt>
    <dgm:pt modelId="{E646C8EF-843C-844D-AF31-2C38B35C9802}" type="parTrans" cxnId="{44B84487-51FD-B94F-9EBF-6DE2BD6DCBF5}">
      <dgm:prSet/>
      <dgm:spPr/>
      <dgm:t>
        <a:bodyPr/>
        <a:lstStyle/>
        <a:p>
          <a:endParaRPr lang="en-US"/>
        </a:p>
      </dgm:t>
    </dgm:pt>
    <dgm:pt modelId="{9418C210-95AD-0E4F-87F9-E2669D3FFF8B}" type="sibTrans" cxnId="{44B84487-51FD-B94F-9EBF-6DE2BD6DCBF5}">
      <dgm:prSet/>
      <dgm:spPr/>
      <dgm:t>
        <a:bodyPr/>
        <a:lstStyle/>
        <a:p>
          <a:endParaRPr lang="en-US"/>
        </a:p>
      </dgm:t>
    </dgm:pt>
    <dgm:pt modelId="{F8271575-6C3A-9642-925C-2ED1ACA76785}">
      <dgm:prSet phldrT="[Text]" custT="1"/>
      <dgm:spPr>
        <a:solidFill>
          <a:schemeClr val="accent6"/>
        </a:solidFill>
      </dgm:spPr>
      <dgm:t>
        <a:bodyPr/>
        <a:lstStyle/>
        <a:p>
          <a:r>
            <a:rPr lang="en-US" sz="2800" dirty="0" smtClean="0">
              <a:solidFill>
                <a:schemeClr val="bg1">
                  <a:lumMod val="85000"/>
                </a:schemeClr>
              </a:solidFill>
            </a:rPr>
            <a:t>Search/Seizure</a:t>
          </a:r>
          <a:endParaRPr lang="en-US" sz="2800" dirty="0">
            <a:solidFill>
              <a:schemeClr val="bg1">
                <a:lumMod val="85000"/>
              </a:schemeClr>
            </a:solidFill>
          </a:endParaRPr>
        </a:p>
      </dgm:t>
    </dgm:pt>
    <dgm:pt modelId="{7E3B3444-D9C9-354A-9843-56B698C26021}" type="parTrans" cxnId="{42A525B8-7173-E14D-B771-346A43EE68F7}">
      <dgm:prSet/>
      <dgm:spPr/>
      <dgm:t>
        <a:bodyPr/>
        <a:lstStyle/>
        <a:p>
          <a:endParaRPr lang="en-US"/>
        </a:p>
      </dgm:t>
    </dgm:pt>
    <dgm:pt modelId="{CB10E77B-4D3D-CF45-9D96-A088B8BCC886}" type="sibTrans" cxnId="{42A525B8-7173-E14D-B771-346A43EE68F7}">
      <dgm:prSet/>
      <dgm:spPr/>
      <dgm:t>
        <a:bodyPr/>
        <a:lstStyle/>
        <a:p>
          <a:endParaRPr lang="en-US"/>
        </a:p>
      </dgm:t>
    </dgm:pt>
    <dgm:pt modelId="{1D4D3413-5CD2-F34C-A55E-9D7F0A607F3C}">
      <dgm:prSet phldrT="[Text]" custT="1"/>
      <dgm:spPr>
        <a:solidFill>
          <a:schemeClr val="accent6"/>
        </a:solidFill>
      </dgm:spPr>
      <dgm:t>
        <a:bodyPr/>
        <a:lstStyle/>
        <a:p>
          <a:r>
            <a:rPr lang="en-US" sz="2800" b="1" dirty="0" smtClean="0"/>
            <a:t>Data Acquisition</a:t>
          </a:r>
          <a:endParaRPr lang="en-US" sz="2800" b="1" dirty="0"/>
        </a:p>
      </dgm:t>
    </dgm:pt>
    <dgm:pt modelId="{E314142D-A94E-F44A-B16A-AEA33AE5C4B7}" type="parTrans" cxnId="{DC29764C-05EA-604E-8E6B-FF0F219C57C5}">
      <dgm:prSet/>
      <dgm:spPr/>
      <dgm:t>
        <a:bodyPr/>
        <a:lstStyle/>
        <a:p>
          <a:endParaRPr lang="en-US"/>
        </a:p>
      </dgm:t>
    </dgm:pt>
    <dgm:pt modelId="{989CA7AE-E52B-9943-BD1D-95959E5F3391}" type="sibTrans" cxnId="{DC29764C-05EA-604E-8E6B-FF0F219C57C5}">
      <dgm:prSet/>
      <dgm:spPr/>
      <dgm:t>
        <a:bodyPr/>
        <a:lstStyle/>
        <a:p>
          <a:endParaRPr lang="en-US"/>
        </a:p>
      </dgm:t>
    </dgm:pt>
    <dgm:pt modelId="{F82FEC46-B816-4F4E-9544-D45F445C9A37}">
      <dgm:prSet phldrT="[Text]" custT="1"/>
      <dgm:spPr>
        <a:solidFill>
          <a:schemeClr val="accent6"/>
        </a:solidFill>
      </dgm:spPr>
      <dgm:t>
        <a:bodyPr/>
        <a:lstStyle/>
        <a:p>
          <a:r>
            <a:rPr lang="en-US" sz="2800" dirty="0" smtClean="0">
              <a:solidFill>
                <a:schemeClr val="bg1">
                  <a:lumMod val="85000"/>
                </a:schemeClr>
              </a:solidFill>
            </a:rPr>
            <a:t>Analysis</a:t>
          </a:r>
          <a:endParaRPr lang="en-US" sz="2800" dirty="0">
            <a:solidFill>
              <a:schemeClr val="bg1">
                <a:lumMod val="85000"/>
              </a:schemeClr>
            </a:solidFill>
          </a:endParaRPr>
        </a:p>
      </dgm:t>
    </dgm:pt>
    <dgm:pt modelId="{65DE84BC-1A68-494A-8E1D-C025A3BB6A03}" type="parTrans" cxnId="{8D8E4450-A7C0-DC41-8A62-CF91BE392512}">
      <dgm:prSet/>
      <dgm:spPr/>
      <dgm:t>
        <a:bodyPr/>
        <a:lstStyle/>
        <a:p>
          <a:endParaRPr lang="en-US"/>
        </a:p>
      </dgm:t>
    </dgm:pt>
    <dgm:pt modelId="{1F7773EF-3A7D-9F49-89D6-6D96EAF2698C}" type="sibTrans" cxnId="{8D8E4450-A7C0-DC41-8A62-CF91BE392512}">
      <dgm:prSet/>
      <dgm:spPr/>
      <dgm:t>
        <a:bodyPr/>
        <a:lstStyle/>
        <a:p>
          <a:endParaRPr lang="en-US"/>
        </a:p>
      </dgm:t>
    </dgm:pt>
    <dgm:pt modelId="{3F8620FA-214B-134E-8B5D-63B001D45738}">
      <dgm:prSet phldrT="[Text]" custT="1"/>
      <dgm:spPr>
        <a:solidFill>
          <a:schemeClr val="accent6"/>
        </a:solidFill>
      </dgm:spPr>
      <dgm:t>
        <a:bodyPr/>
        <a:lstStyle/>
        <a:p>
          <a:r>
            <a:rPr lang="en-US" sz="2800" dirty="0" smtClean="0">
              <a:solidFill>
                <a:schemeClr val="bg1">
                  <a:lumMod val="85000"/>
                </a:schemeClr>
              </a:solidFill>
            </a:rPr>
            <a:t>Report</a:t>
          </a:r>
          <a:endParaRPr lang="en-US" sz="2800" dirty="0">
            <a:solidFill>
              <a:schemeClr val="bg1">
                <a:lumMod val="85000"/>
              </a:schemeClr>
            </a:solidFill>
          </a:endParaRPr>
        </a:p>
      </dgm:t>
    </dgm:pt>
    <dgm:pt modelId="{0449BD3D-0F90-F747-9761-2168037AC5E1}" type="parTrans" cxnId="{EC3A892A-826C-1941-AA5D-DE67A107C920}">
      <dgm:prSet/>
      <dgm:spPr/>
      <dgm:t>
        <a:bodyPr/>
        <a:lstStyle/>
        <a:p>
          <a:endParaRPr lang="en-US"/>
        </a:p>
      </dgm:t>
    </dgm:pt>
    <dgm:pt modelId="{B906F36A-BDCF-A644-9A52-51EED6B39629}" type="sibTrans" cxnId="{EC3A892A-826C-1941-AA5D-DE67A107C920}">
      <dgm:prSet/>
      <dgm:spPr/>
      <dgm:t>
        <a:bodyPr/>
        <a:lstStyle/>
        <a:p>
          <a:endParaRPr lang="en-US"/>
        </a:p>
      </dgm:t>
    </dgm:pt>
    <dgm:pt modelId="{97038ED4-F311-244F-BE0E-EC64D3D48063}">
      <dgm:prSet phldrT="[Text]" custT="1"/>
      <dgm:spPr>
        <a:solidFill>
          <a:schemeClr val="accent6"/>
        </a:solidFill>
      </dgm:spPr>
      <dgm:t>
        <a:bodyPr/>
        <a:lstStyle/>
        <a:p>
          <a:r>
            <a:rPr lang="en-US" sz="2800" dirty="0" smtClean="0">
              <a:solidFill>
                <a:schemeClr val="bg1">
                  <a:lumMod val="85000"/>
                </a:schemeClr>
              </a:solidFill>
            </a:rPr>
            <a:t>Testify</a:t>
          </a:r>
          <a:endParaRPr lang="en-US" sz="2800" dirty="0">
            <a:solidFill>
              <a:schemeClr val="bg1">
                <a:lumMod val="85000"/>
              </a:schemeClr>
            </a:solidFill>
          </a:endParaRPr>
        </a:p>
      </dgm:t>
    </dgm:pt>
    <dgm:pt modelId="{21250AB8-6115-BE4B-BA72-4FDA34F82BD0}" type="parTrans" cxnId="{A94520DA-B321-4E44-8CFC-892FD8E286AA}">
      <dgm:prSet/>
      <dgm:spPr/>
      <dgm:t>
        <a:bodyPr/>
        <a:lstStyle/>
        <a:p>
          <a:endParaRPr lang="en-US"/>
        </a:p>
      </dgm:t>
    </dgm:pt>
    <dgm:pt modelId="{AB4E09D1-CD4D-2742-8B43-C1D9FD8FAF19}" type="sibTrans" cxnId="{A94520DA-B321-4E44-8CFC-892FD8E286AA}">
      <dgm:prSet/>
      <dgm:spPr/>
      <dgm:t>
        <a:bodyPr/>
        <a:lstStyle/>
        <a:p>
          <a:endParaRPr lang="en-US"/>
        </a:p>
      </dgm:t>
    </dgm:pt>
    <dgm:pt modelId="{9E6DE748-C2B4-0949-AA18-0E19F5AC3A43}" type="pres">
      <dgm:prSet presAssocID="{2114183F-7468-B949-BF85-003D08E1FB67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C47AB2E-3AE6-E44D-8D3A-FF0C61A18C06}" type="pres">
      <dgm:prSet presAssocID="{97038ED4-F311-244F-BE0E-EC64D3D48063}" presName="boxAndChildren" presStyleCnt="0"/>
      <dgm:spPr/>
    </dgm:pt>
    <dgm:pt modelId="{DDE731F1-7678-0445-868A-4693C2CD3EA0}" type="pres">
      <dgm:prSet presAssocID="{97038ED4-F311-244F-BE0E-EC64D3D48063}" presName="parentTextBox" presStyleLbl="node1" presStyleIdx="0" presStyleCnt="6"/>
      <dgm:spPr/>
      <dgm:t>
        <a:bodyPr/>
        <a:lstStyle/>
        <a:p>
          <a:endParaRPr lang="en-US"/>
        </a:p>
      </dgm:t>
    </dgm:pt>
    <dgm:pt modelId="{004E810F-2352-4542-8801-90AB9D08683E}" type="pres">
      <dgm:prSet presAssocID="{B906F36A-BDCF-A644-9A52-51EED6B39629}" presName="sp" presStyleCnt="0"/>
      <dgm:spPr/>
    </dgm:pt>
    <dgm:pt modelId="{66322972-5EB2-594E-A882-02F5EFC72A2E}" type="pres">
      <dgm:prSet presAssocID="{3F8620FA-214B-134E-8B5D-63B001D45738}" presName="arrowAndChildren" presStyleCnt="0"/>
      <dgm:spPr/>
    </dgm:pt>
    <dgm:pt modelId="{A45EF1E8-52FF-A245-8282-125DD350CAD8}" type="pres">
      <dgm:prSet presAssocID="{3F8620FA-214B-134E-8B5D-63B001D45738}" presName="parentTextArrow" presStyleLbl="node1" presStyleIdx="1" presStyleCnt="6"/>
      <dgm:spPr/>
      <dgm:t>
        <a:bodyPr/>
        <a:lstStyle/>
        <a:p>
          <a:endParaRPr lang="en-US"/>
        </a:p>
      </dgm:t>
    </dgm:pt>
    <dgm:pt modelId="{CDC3EA30-04EA-5D40-95AF-05D269413C16}" type="pres">
      <dgm:prSet presAssocID="{1F7773EF-3A7D-9F49-89D6-6D96EAF2698C}" presName="sp" presStyleCnt="0"/>
      <dgm:spPr/>
    </dgm:pt>
    <dgm:pt modelId="{883D39ED-B5BA-E148-9DB9-20044ABDC8D2}" type="pres">
      <dgm:prSet presAssocID="{F82FEC46-B816-4F4E-9544-D45F445C9A37}" presName="arrowAndChildren" presStyleCnt="0"/>
      <dgm:spPr/>
    </dgm:pt>
    <dgm:pt modelId="{C7EB6C88-8306-8047-B567-6D551A3E40AA}" type="pres">
      <dgm:prSet presAssocID="{F82FEC46-B816-4F4E-9544-D45F445C9A37}" presName="parentTextArrow" presStyleLbl="node1" presStyleIdx="2" presStyleCnt="6"/>
      <dgm:spPr/>
      <dgm:t>
        <a:bodyPr/>
        <a:lstStyle/>
        <a:p>
          <a:endParaRPr lang="en-US"/>
        </a:p>
      </dgm:t>
    </dgm:pt>
    <dgm:pt modelId="{A18C7B82-0DCF-DB4C-B80E-DB2F9E86D699}" type="pres">
      <dgm:prSet presAssocID="{989CA7AE-E52B-9943-BD1D-95959E5F3391}" presName="sp" presStyleCnt="0"/>
      <dgm:spPr/>
    </dgm:pt>
    <dgm:pt modelId="{99C0021B-0ABF-F542-BBC6-2DCC7B314D6B}" type="pres">
      <dgm:prSet presAssocID="{1D4D3413-5CD2-F34C-A55E-9D7F0A607F3C}" presName="arrowAndChildren" presStyleCnt="0"/>
      <dgm:spPr/>
    </dgm:pt>
    <dgm:pt modelId="{D62DC418-AC07-1745-A9FC-9DDF7345D92D}" type="pres">
      <dgm:prSet presAssocID="{1D4D3413-5CD2-F34C-A55E-9D7F0A607F3C}" presName="parentTextArrow" presStyleLbl="node1" presStyleIdx="3" presStyleCnt="6"/>
      <dgm:spPr/>
      <dgm:t>
        <a:bodyPr/>
        <a:lstStyle/>
        <a:p>
          <a:endParaRPr lang="en-US"/>
        </a:p>
      </dgm:t>
    </dgm:pt>
    <dgm:pt modelId="{54F3A514-1AF2-374E-8301-33F388117209}" type="pres">
      <dgm:prSet presAssocID="{CB10E77B-4D3D-CF45-9D96-A088B8BCC886}" presName="sp" presStyleCnt="0"/>
      <dgm:spPr/>
    </dgm:pt>
    <dgm:pt modelId="{E484419E-A8A8-B44B-A010-243D0A46B1D2}" type="pres">
      <dgm:prSet presAssocID="{F8271575-6C3A-9642-925C-2ED1ACA76785}" presName="arrowAndChildren" presStyleCnt="0"/>
      <dgm:spPr/>
    </dgm:pt>
    <dgm:pt modelId="{D725ED12-A7B1-FB48-9E63-EC6AA5727DD2}" type="pres">
      <dgm:prSet presAssocID="{F8271575-6C3A-9642-925C-2ED1ACA76785}" presName="parentTextArrow" presStyleLbl="node1" presStyleIdx="4" presStyleCnt="6" custLinFactNeighborX="-277" custLinFactNeighborY="2893"/>
      <dgm:spPr/>
      <dgm:t>
        <a:bodyPr/>
        <a:lstStyle/>
        <a:p>
          <a:endParaRPr lang="en-US"/>
        </a:p>
      </dgm:t>
    </dgm:pt>
    <dgm:pt modelId="{DD2AD7D6-C1DF-2146-B5E6-9F68A36FB68D}" type="pres">
      <dgm:prSet presAssocID="{9418C210-95AD-0E4F-87F9-E2669D3FFF8B}" presName="sp" presStyleCnt="0"/>
      <dgm:spPr/>
    </dgm:pt>
    <dgm:pt modelId="{369D4DDB-E594-984F-83EC-F1E892DDC420}" type="pres">
      <dgm:prSet presAssocID="{EC2FFC91-71B6-AE4C-8DDC-D1A7D09414DA}" presName="arrowAndChildren" presStyleCnt="0"/>
      <dgm:spPr/>
    </dgm:pt>
    <dgm:pt modelId="{42CC8CEC-6A40-0A41-A9A3-A080ECCA70FD}" type="pres">
      <dgm:prSet presAssocID="{EC2FFC91-71B6-AE4C-8DDC-D1A7D09414DA}" presName="parentTextArrow" presStyleLbl="node1" presStyleIdx="5" presStyleCnt="6"/>
      <dgm:spPr/>
      <dgm:t>
        <a:bodyPr/>
        <a:lstStyle/>
        <a:p>
          <a:endParaRPr lang="en-US"/>
        </a:p>
      </dgm:t>
    </dgm:pt>
  </dgm:ptLst>
  <dgm:cxnLst>
    <dgm:cxn modelId="{DC2B7D4E-465B-4A62-BAB9-638BD72921BD}" type="presOf" srcId="{F8271575-6C3A-9642-925C-2ED1ACA76785}" destId="{D725ED12-A7B1-FB48-9E63-EC6AA5727DD2}" srcOrd="0" destOrd="0" presId="urn:microsoft.com/office/officeart/2005/8/layout/process4"/>
    <dgm:cxn modelId="{EC3A892A-826C-1941-AA5D-DE67A107C920}" srcId="{2114183F-7468-B949-BF85-003D08E1FB67}" destId="{3F8620FA-214B-134E-8B5D-63B001D45738}" srcOrd="4" destOrd="0" parTransId="{0449BD3D-0F90-F747-9761-2168037AC5E1}" sibTransId="{B906F36A-BDCF-A644-9A52-51EED6B39629}"/>
    <dgm:cxn modelId="{6DAB2386-249E-470E-8507-28C7AC037748}" type="presOf" srcId="{1D4D3413-5CD2-F34C-A55E-9D7F0A607F3C}" destId="{D62DC418-AC07-1745-A9FC-9DDF7345D92D}" srcOrd="0" destOrd="0" presId="urn:microsoft.com/office/officeart/2005/8/layout/process4"/>
    <dgm:cxn modelId="{DC29764C-05EA-604E-8E6B-FF0F219C57C5}" srcId="{2114183F-7468-B949-BF85-003D08E1FB67}" destId="{1D4D3413-5CD2-F34C-A55E-9D7F0A607F3C}" srcOrd="2" destOrd="0" parTransId="{E314142D-A94E-F44A-B16A-AEA33AE5C4B7}" sibTransId="{989CA7AE-E52B-9943-BD1D-95959E5F3391}"/>
    <dgm:cxn modelId="{EABEDB8C-D369-4992-855E-183A127A04CE}" type="presOf" srcId="{2114183F-7468-B949-BF85-003D08E1FB67}" destId="{9E6DE748-C2B4-0949-AA18-0E19F5AC3A43}" srcOrd="0" destOrd="0" presId="urn:microsoft.com/office/officeart/2005/8/layout/process4"/>
    <dgm:cxn modelId="{7C9626B4-3299-416F-BB14-BE2105CDCB89}" type="presOf" srcId="{F82FEC46-B816-4F4E-9544-D45F445C9A37}" destId="{C7EB6C88-8306-8047-B567-6D551A3E40AA}" srcOrd="0" destOrd="0" presId="urn:microsoft.com/office/officeart/2005/8/layout/process4"/>
    <dgm:cxn modelId="{44B84487-51FD-B94F-9EBF-6DE2BD6DCBF5}" srcId="{2114183F-7468-B949-BF85-003D08E1FB67}" destId="{EC2FFC91-71B6-AE4C-8DDC-D1A7D09414DA}" srcOrd="0" destOrd="0" parTransId="{E646C8EF-843C-844D-AF31-2C38B35C9802}" sibTransId="{9418C210-95AD-0E4F-87F9-E2669D3FFF8B}"/>
    <dgm:cxn modelId="{61519425-E139-4DED-B79C-8D36EAA9A718}" type="presOf" srcId="{EC2FFC91-71B6-AE4C-8DDC-D1A7D09414DA}" destId="{42CC8CEC-6A40-0A41-A9A3-A080ECCA70FD}" srcOrd="0" destOrd="0" presId="urn:microsoft.com/office/officeart/2005/8/layout/process4"/>
    <dgm:cxn modelId="{A94520DA-B321-4E44-8CFC-892FD8E286AA}" srcId="{2114183F-7468-B949-BF85-003D08E1FB67}" destId="{97038ED4-F311-244F-BE0E-EC64D3D48063}" srcOrd="5" destOrd="0" parTransId="{21250AB8-6115-BE4B-BA72-4FDA34F82BD0}" sibTransId="{AB4E09D1-CD4D-2742-8B43-C1D9FD8FAF19}"/>
    <dgm:cxn modelId="{42A525B8-7173-E14D-B771-346A43EE68F7}" srcId="{2114183F-7468-B949-BF85-003D08E1FB67}" destId="{F8271575-6C3A-9642-925C-2ED1ACA76785}" srcOrd="1" destOrd="0" parTransId="{7E3B3444-D9C9-354A-9843-56B698C26021}" sibTransId="{CB10E77B-4D3D-CF45-9D96-A088B8BCC886}"/>
    <dgm:cxn modelId="{8D8E4450-A7C0-DC41-8A62-CF91BE392512}" srcId="{2114183F-7468-B949-BF85-003D08E1FB67}" destId="{F82FEC46-B816-4F4E-9544-D45F445C9A37}" srcOrd="3" destOrd="0" parTransId="{65DE84BC-1A68-494A-8E1D-C025A3BB6A03}" sibTransId="{1F7773EF-3A7D-9F49-89D6-6D96EAF2698C}"/>
    <dgm:cxn modelId="{3794F0E9-DE19-4F98-99F5-DB2F15EEDA53}" type="presOf" srcId="{3F8620FA-214B-134E-8B5D-63B001D45738}" destId="{A45EF1E8-52FF-A245-8282-125DD350CAD8}" srcOrd="0" destOrd="0" presId="urn:microsoft.com/office/officeart/2005/8/layout/process4"/>
    <dgm:cxn modelId="{37ECD75A-BEEA-41BD-B55E-9E2194085697}" type="presOf" srcId="{97038ED4-F311-244F-BE0E-EC64D3D48063}" destId="{DDE731F1-7678-0445-868A-4693C2CD3EA0}" srcOrd="0" destOrd="0" presId="urn:microsoft.com/office/officeart/2005/8/layout/process4"/>
    <dgm:cxn modelId="{24A1EC67-3B88-41F4-9DEC-FB62F56B3DBB}" type="presParOf" srcId="{9E6DE748-C2B4-0949-AA18-0E19F5AC3A43}" destId="{EC47AB2E-3AE6-E44D-8D3A-FF0C61A18C06}" srcOrd="0" destOrd="0" presId="urn:microsoft.com/office/officeart/2005/8/layout/process4"/>
    <dgm:cxn modelId="{DBF9912A-745D-4F4E-B17B-0B28AB7B0CD5}" type="presParOf" srcId="{EC47AB2E-3AE6-E44D-8D3A-FF0C61A18C06}" destId="{DDE731F1-7678-0445-868A-4693C2CD3EA0}" srcOrd="0" destOrd="0" presId="urn:microsoft.com/office/officeart/2005/8/layout/process4"/>
    <dgm:cxn modelId="{BDCCCA2C-4D8A-4B81-8889-78393EAD5772}" type="presParOf" srcId="{9E6DE748-C2B4-0949-AA18-0E19F5AC3A43}" destId="{004E810F-2352-4542-8801-90AB9D08683E}" srcOrd="1" destOrd="0" presId="urn:microsoft.com/office/officeart/2005/8/layout/process4"/>
    <dgm:cxn modelId="{A97A275A-2F1B-4D74-9F96-0CAFCDAFF6E0}" type="presParOf" srcId="{9E6DE748-C2B4-0949-AA18-0E19F5AC3A43}" destId="{66322972-5EB2-594E-A882-02F5EFC72A2E}" srcOrd="2" destOrd="0" presId="urn:microsoft.com/office/officeart/2005/8/layout/process4"/>
    <dgm:cxn modelId="{460188E8-7D7A-425D-84FB-9F76771B0064}" type="presParOf" srcId="{66322972-5EB2-594E-A882-02F5EFC72A2E}" destId="{A45EF1E8-52FF-A245-8282-125DD350CAD8}" srcOrd="0" destOrd="0" presId="urn:microsoft.com/office/officeart/2005/8/layout/process4"/>
    <dgm:cxn modelId="{0C3160EB-4BAC-4E1D-84F8-8CEDD810FFDB}" type="presParOf" srcId="{9E6DE748-C2B4-0949-AA18-0E19F5AC3A43}" destId="{CDC3EA30-04EA-5D40-95AF-05D269413C16}" srcOrd="3" destOrd="0" presId="urn:microsoft.com/office/officeart/2005/8/layout/process4"/>
    <dgm:cxn modelId="{7525C9A4-A54A-4A42-8AAF-4E7AE5138318}" type="presParOf" srcId="{9E6DE748-C2B4-0949-AA18-0E19F5AC3A43}" destId="{883D39ED-B5BA-E148-9DB9-20044ABDC8D2}" srcOrd="4" destOrd="0" presId="urn:microsoft.com/office/officeart/2005/8/layout/process4"/>
    <dgm:cxn modelId="{2987269D-1691-4228-BDC2-50E2A5532426}" type="presParOf" srcId="{883D39ED-B5BA-E148-9DB9-20044ABDC8D2}" destId="{C7EB6C88-8306-8047-B567-6D551A3E40AA}" srcOrd="0" destOrd="0" presId="urn:microsoft.com/office/officeart/2005/8/layout/process4"/>
    <dgm:cxn modelId="{2165A600-D562-49DE-A357-6D778C7DC7AA}" type="presParOf" srcId="{9E6DE748-C2B4-0949-AA18-0E19F5AC3A43}" destId="{A18C7B82-0DCF-DB4C-B80E-DB2F9E86D699}" srcOrd="5" destOrd="0" presId="urn:microsoft.com/office/officeart/2005/8/layout/process4"/>
    <dgm:cxn modelId="{DFECD1FF-719C-4D28-8242-C0EB78212893}" type="presParOf" srcId="{9E6DE748-C2B4-0949-AA18-0E19F5AC3A43}" destId="{99C0021B-0ABF-F542-BBC6-2DCC7B314D6B}" srcOrd="6" destOrd="0" presId="urn:microsoft.com/office/officeart/2005/8/layout/process4"/>
    <dgm:cxn modelId="{BB15A96F-0BA5-47BC-9F18-539E8634820B}" type="presParOf" srcId="{99C0021B-0ABF-F542-BBC6-2DCC7B314D6B}" destId="{D62DC418-AC07-1745-A9FC-9DDF7345D92D}" srcOrd="0" destOrd="0" presId="urn:microsoft.com/office/officeart/2005/8/layout/process4"/>
    <dgm:cxn modelId="{9F8C0166-02A7-4AB1-9251-C974839ABE15}" type="presParOf" srcId="{9E6DE748-C2B4-0949-AA18-0E19F5AC3A43}" destId="{54F3A514-1AF2-374E-8301-33F388117209}" srcOrd="7" destOrd="0" presId="urn:microsoft.com/office/officeart/2005/8/layout/process4"/>
    <dgm:cxn modelId="{3C872D9A-CCC8-4013-AEA8-DC68C859623E}" type="presParOf" srcId="{9E6DE748-C2B4-0949-AA18-0E19F5AC3A43}" destId="{E484419E-A8A8-B44B-A010-243D0A46B1D2}" srcOrd="8" destOrd="0" presId="urn:microsoft.com/office/officeart/2005/8/layout/process4"/>
    <dgm:cxn modelId="{60A5A388-D084-432E-A869-BFCFECB9F7CC}" type="presParOf" srcId="{E484419E-A8A8-B44B-A010-243D0A46B1D2}" destId="{D725ED12-A7B1-FB48-9E63-EC6AA5727DD2}" srcOrd="0" destOrd="0" presId="urn:microsoft.com/office/officeart/2005/8/layout/process4"/>
    <dgm:cxn modelId="{D96B1B77-8E22-4FA5-BE2D-E7A161494863}" type="presParOf" srcId="{9E6DE748-C2B4-0949-AA18-0E19F5AC3A43}" destId="{DD2AD7D6-C1DF-2146-B5E6-9F68A36FB68D}" srcOrd="9" destOrd="0" presId="urn:microsoft.com/office/officeart/2005/8/layout/process4"/>
    <dgm:cxn modelId="{D3D9406B-6083-411D-A333-10D3931892FB}" type="presParOf" srcId="{9E6DE748-C2B4-0949-AA18-0E19F5AC3A43}" destId="{369D4DDB-E594-984F-83EC-F1E892DDC420}" srcOrd="10" destOrd="0" presId="urn:microsoft.com/office/officeart/2005/8/layout/process4"/>
    <dgm:cxn modelId="{E5E2556A-8A23-408C-A50E-B875102B5295}" type="presParOf" srcId="{369D4DDB-E594-984F-83EC-F1E892DDC420}" destId="{42CC8CEC-6A40-0A41-A9A3-A080ECCA70FD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114183F-7468-B949-BF85-003D08E1FB67}" type="doc">
      <dgm:prSet loTypeId="urn:microsoft.com/office/officeart/2005/8/layout/process4" loCatId="process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C2FFC91-71B6-AE4C-8DDC-D1A7D09414DA}">
      <dgm:prSet phldrT="[Text]" custT="1"/>
      <dgm:spPr>
        <a:solidFill>
          <a:schemeClr val="accent6"/>
        </a:solidFill>
      </dgm:spPr>
      <dgm:t>
        <a:bodyPr/>
        <a:lstStyle/>
        <a:p>
          <a:r>
            <a:rPr lang="en-US" sz="2800" dirty="0" smtClean="0">
              <a:solidFill>
                <a:schemeClr val="bg1">
                  <a:lumMod val="85000"/>
                </a:schemeClr>
              </a:solidFill>
            </a:rPr>
            <a:t>Probable Cause</a:t>
          </a:r>
          <a:endParaRPr lang="en-US" sz="2800" dirty="0">
            <a:solidFill>
              <a:schemeClr val="bg1">
                <a:lumMod val="85000"/>
              </a:schemeClr>
            </a:solidFill>
          </a:endParaRPr>
        </a:p>
      </dgm:t>
    </dgm:pt>
    <dgm:pt modelId="{E646C8EF-843C-844D-AF31-2C38B35C9802}" type="parTrans" cxnId="{44B84487-51FD-B94F-9EBF-6DE2BD6DCBF5}">
      <dgm:prSet/>
      <dgm:spPr/>
      <dgm:t>
        <a:bodyPr/>
        <a:lstStyle/>
        <a:p>
          <a:endParaRPr lang="en-US"/>
        </a:p>
      </dgm:t>
    </dgm:pt>
    <dgm:pt modelId="{9418C210-95AD-0E4F-87F9-E2669D3FFF8B}" type="sibTrans" cxnId="{44B84487-51FD-B94F-9EBF-6DE2BD6DCBF5}">
      <dgm:prSet/>
      <dgm:spPr/>
      <dgm:t>
        <a:bodyPr/>
        <a:lstStyle/>
        <a:p>
          <a:endParaRPr lang="en-US"/>
        </a:p>
      </dgm:t>
    </dgm:pt>
    <dgm:pt modelId="{F8271575-6C3A-9642-925C-2ED1ACA76785}">
      <dgm:prSet phldrT="[Text]" custT="1"/>
      <dgm:spPr>
        <a:solidFill>
          <a:schemeClr val="accent6"/>
        </a:solidFill>
      </dgm:spPr>
      <dgm:t>
        <a:bodyPr/>
        <a:lstStyle/>
        <a:p>
          <a:r>
            <a:rPr lang="en-US" sz="2800" dirty="0" smtClean="0">
              <a:solidFill>
                <a:schemeClr val="bg1">
                  <a:lumMod val="85000"/>
                </a:schemeClr>
              </a:solidFill>
            </a:rPr>
            <a:t>Search/Seizure</a:t>
          </a:r>
          <a:endParaRPr lang="en-US" sz="2800" dirty="0">
            <a:solidFill>
              <a:schemeClr val="bg1">
                <a:lumMod val="85000"/>
              </a:schemeClr>
            </a:solidFill>
          </a:endParaRPr>
        </a:p>
      </dgm:t>
    </dgm:pt>
    <dgm:pt modelId="{7E3B3444-D9C9-354A-9843-56B698C26021}" type="parTrans" cxnId="{42A525B8-7173-E14D-B771-346A43EE68F7}">
      <dgm:prSet/>
      <dgm:spPr/>
      <dgm:t>
        <a:bodyPr/>
        <a:lstStyle/>
        <a:p>
          <a:endParaRPr lang="en-US"/>
        </a:p>
      </dgm:t>
    </dgm:pt>
    <dgm:pt modelId="{CB10E77B-4D3D-CF45-9D96-A088B8BCC886}" type="sibTrans" cxnId="{42A525B8-7173-E14D-B771-346A43EE68F7}">
      <dgm:prSet/>
      <dgm:spPr/>
      <dgm:t>
        <a:bodyPr/>
        <a:lstStyle/>
        <a:p>
          <a:endParaRPr lang="en-US"/>
        </a:p>
      </dgm:t>
    </dgm:pt>
    <dgm:pt modelId="{1D4D3413-5CD2-F34C-A55E-9D7F0A607F3C}">
      <dgm:prSet phldrT="[Text]" custT="1"/>
      <dgm:spPr>
        <a:solidFill>
          <a:schemeClr val="accent6"/>
        </a:solidFill>
      </dgm:spPr>
      <dgm:t>
        <a:bodyPr/>
        <a:lstStyle/>
        <a:p>
          <a:r>
            <a:rPr lang="en-US" sz="2800" b="0" dirty="0" smtClean="0">
              <a:solidFill>
                <a:schemeClr val="bg1">
                  <a:lumMod val="85000"/>
                </a:schemeClr>
              </a:solidFill>
            </a:rPr>
            <a:t>Data Acquisition</a:t>
          </a:r>
          <a:endParaRPr lang="en-US" sz="2800" b="0" dirty="0">
            <a:solidFill>
              <a:schemeClr val="bg1">
                <a:lumMod val="85000"/>
              </a:schemeClr>
            </a:solidFill>
          </a:endParaRPr>
        </a:p>
      </dgm:t>
    </dgm:pt>
    <dgm:pt modelId="{E314142D-A94E-F44A-B16A-AEA33AE5C4B7}" type="parTrans" cxnId="{DC29764C-05EA-604E-8E6B-FF0F219C57C5}">
      <dgm:prSet/>
      <dgm:spPr/>
      <dgm:t>
        <a:bodyPr/>
        <a:lstStyle/>
        <a:p>
          <a:endParaRPr lang="en-US"/>
        </a:p>
      </dgm:t>
    </dgm:pt>
    <dgm:pt modelId="{989CA7AE-E52B-9943-BD1D-95959E5F3391}" type="sibTrans" cxnId="{DC29764C-05EA-604E-8E6B-FF0F219C57C5}">
      <dgm:prSet/>
      <dgm:spPr/>
      <dgm:t>
        <a:bodyPr/>
        <a:lstStyle/>
        <a:p>
          <a:endParaRPr lang="en-US"/>
        </a:p>
      </dgm:t>
    </dgm:pt>
    <dgm:pt modelId="{F82FEC46-B816-4F4E-9544-D45F445C9A37}">
      <dgm:prSet phldrT="[Text]" custT="1"/>
      <dgm:spPr>
        <a:solidFill>
          <a:schemeClr val="accent6"/>
        </a:solidFill>
      </dgm:spPr>
      <dgm:t>
        <a:bodyPr/>
        <a:lstStyle/>
        <a:p>
          <a:r>
            <a:rPr lang="en-US" sz="2800" b="1" dirty="0" smtClean="0">
              <a:solidFill>
                <a:schemeClr val="bg1"/>
              </a:solidFill>
            </a:rPr>
            <a:t>Analysis</a:t>
          </a:r>
          <a:endParaRPr lang="en-US" sz="2800" b="1" dirty="0">
            <a:solidFill>
              <a:schemeClr val="bg1"/>
            </a:solidFill>
          </a:endParaRPr>
        </a:p>
      </dgm:t>
    </dgm:pt>
    <dgm:pt modelId="{65DE84BC-1A68-494A-8E1D-C025A3BB6A03}" type="parTrans" cxnId="{8D8E4450-A7C0-DC41-8A62-CF91BE392512}">
      <dgm:prSet/>
      <dgm:spPr/>
      <dgm:t>
        <a:bodyPr/>
        <a:lstStyle/>
        <a:p>
          <a:endParaRPr lang="en-US"/>
        </a:p>
      </dgm:t>
    </dgm:pt>
    <dgm:pt modelId="{1F7773EF-3A7D-9F49-89D6-6D96EAF2698C}" type="sibTrans" cxnId="{8D8E4450-A7C0-DC41-8A62-CF91BE392512}">
      <dgm:prSet/>
      <dgm:spPr/>
      <dgm:t>
        <a:bodyPr/>
        <a:lstStyle/>
        <a:p>
          <a:endParaRPr lang="en-US"/>
        </a:p>
      </dgm:t>
    </dgm:pt>
    <dgm:pt modelId="{3F8620FA-214B-134E-8B5D-63B001D45738}">
      <dgm:prSet phldrT="[Text]" custT="1"/>
      <dgm:spPr>
        <a:solidFill>
          <a:schemeClr val="accent6"/>
        </a:solidFill>
      </dgm:spPr>
      <dgm:t>
        <a:bodyPr/>
        <a:lstStyle/>
        <a:p>
          <a:r>
            <a:rPr lang="en-US" sz="2800" dirty="0" smtClean="0">
              <a:solidFill>
                <a:schemeClr val="bg1">
                  <a:lumMod val="85000"/>
                </a:schemeClr>
              </a:solidFill>
            </a:rPr>
            <a:t>Report</a:t>
          </a:r>
          <a:endParaRPr lang="en-US" sz="2800" dirty="0">
            <a:solidFill>
              <a:schemeClr val="bg1">
                <a:lumMod val="85000"/>
              </a:schemeClr>
            </a:solidFill>
          </a:endParaRPr>
        </a:p>
      </dgm:t>
    </dgm:pt>
    <dgm:pt modelId="{0449BD3D-0F90-F747-9761-2168037AC5E1}" type="parTrans" cxnId="{EC3A892A-826C-1941-AA5D-DE67A107C920}">
      <dgm:prSet/>
      <dgm:spPr/>
      <dgm:t>
        <a:bodyPr/>
        <a:lstStyle/>
        <a:p>
          <a:endParaRPr lang="en-US"/>
        </a:p>
      </dgm:t>
    </dgm:pt>
    <dgm:pt modelId="{B906F36A-BDCF-A644-9A52-51EED6B39629}" type="sibTrans" cxnId="{EC3A892A-826C-1941-AA5D-DE67A107C920}">
      <dgm:prSet/>
      <dgm:spPr/>
      <dgm:t>
        <a:bodyPr/>
        <a:lstStyle/>
        <a:p>
          <a:endParaRPr lang="en-US"/>
        </a:p>
      </dgm:t>
    </dgm:pt>
    <dgm:pt modelId="{97038ED4-F311-244F-BE0E-EC64D3D48063}">
      <dgm:prSet phldrT="[Text]" custT="1"/>
      <dgm:spPr>
        <a:solidFill>
          <a:schemeClr val="accent6"/>
        </a:solidFill>
      </dgm:spPr>
      <dgm:t>
        <a:bodyPr/>
        <a:lstStyle/>
        <a:p>
          <a:r>
            <a:rPr lang="en-US" sz="2800" dirty="0" smtClean="0">
              <a:solidFill>
                <a:schemeClr val="bg1">
                  <a:lumMod val="85000"/>
                </a:schemeClr>
              </a:solidFill>
            </a:rPr>
            <a:t>Testify</a:t>
          </a:r>
          <a:endParaRPr lang="en-US" sz="2800" dirty="0">
            <a:solidFill>
              <a:schemeClr val="bg1">
                <a:lumMod val="85000"/>
              </a:schemeClr>
            </a:solidFill>
          </a:endParaRPr>
        </a:p>
      </dgm:t>
    </dgm:pt>
    <dgm:pt modelId="{21250AB8-6115-BE4B-BA72-4FDA34F82BD0}" type="parTrans" cxnId="{A94520DA-B321-4E44-8CFC-892FD8E286AA}">
      <dgm:prSet/>
      <dgm:spPr/>
      <dgm:t>
        <a:bodyPr/>
        <a:lstStyle/>
        <a:p>
          <a:endParaRPr lang="en-US"/>
        </a:p>
      </dgm:t>
    </dgm:pt>
    <dgm:pt modelId="{AB4E09D1-CD4D-2742-8B43-C1D9FD8FAF19}" type="sibTrans" cxnId="{A94520DA-B321-4E44-8CFC-892FD8E286AA}">
      <dgm:prSet/>
      <dgm:spPr/>
      <dgm:t>
        <a:bodyPr/>
        <a:lstStyle/>
        <a:p>
          <a:endParaRPr lang="en-US"/>
        </a:p>
      </dgm:t>
    </dgm:pt>
    <dgm:pt modelId="{9E6DE748-C2B4-0949-AA18-0E19F5AC3A43}" type="pres">
      <dgm:prSet presAssocID="{2114183F-7468-B949-BF85-003D08E1FB67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C47AB2E-3AE6-E44D-8D3A-FF0C61A18C06}" type="pres">
      <dgm:prSet presAssocID="{97038ED4-F311-244F-BE0E-EC64D3D48063}" presName="boxAndChildren" presStyleCnt="0"/>
      <dgm:spPr/>
    </dgm:pt>
    <dgm:pt modelId="{DDE731F1-7678-0445-868A-4693C2CD3EA0}" type="pres">
      <dgm:prSet presAssocID="{97038ED4-F311-244F-BE0E-EC64D3D48063}" presName="parentTextBox" presStyleLbl="node1" presStyleIdx="0" presStyleCnt="6"/>
      <dgm:spPr/>
      <dgm:t>
        <a:bodyPr/>
        <a:lstStyle/>
        <a:p>
          <a:endParaRPr lang="en-US"/>
        </a:p>
      </dgm:t>
    </dgm:pt>
    <dgm:pt modelId="{004E810F-2352-4542-8801-90AB9D08683E}" type="pres">
      <dgm:prSet presAssocID="{B906F36A-BDCF-A644-9A52-51EED6B39629}" presName="sp" presStyleCnt="0"/>
      <dgm:spPr/>
    </dgm:pt>
    <dgm:pt modelId="{66322972-5EB2-594E-A882-02F5EFC72A2E}" type="pres">
      <dgm:prSet presAssocID="{3F8620FA-214B-134E-8B5D-63B001D45738}" presName="arrowAndChildren" presStyleCnt="0"/>
      <dgm:spPr/>
    </dgm:pt>
    <dgm:pt modelId="{A45EF1E8-52FF-A245-8282-125DD350CAD8}" type="pres">
      <dgm:prSet presAssocID="{3F8620FA-214B-134E-8B5D-63B001D45738}" presName="parentTextArrow" presStyleLbl="node1" presStyleIdx="1" presStyleCnt="6"/>
      <dgm:spPr/>
      <dgm:t>
        <a:bodyPr/>
        <a:lstStyle/>
        <a:p>
          <a:endParaRPr lang="en-US"/>
        </a:p>
      </dgm:t>
    </dgm:pt>
    <dgm:pt modelId="{CDC3EA30-04EA-5D40-95AF-05D269413C16}" type="pres">
      <dgm:prSet presAssocID="{1F7773EF-3A7D-9F49-89D6-6D96EAF2698C}" presName="sp" presStyleCnt="0"/>
      <dgm:spPr/>
    </dgm:pt>
    <dgm:pt modelId="{883D39ED-B5BA-E148-9DB9-20044ABDC8D2}" type="pres">
      <dgm:prSet presAssocID="{F82FEC46-B816-4F4E-9544-D45F445C9A37}" presName="arrowAndChildren" presStyleCnt="0"/>
      <dgm:spPr/>
    </dgm:pt>
    <dgm:pt modelId="{C7EB6C88-8306-8047-B567-6D551A3E40AA}" type="pres">
      <dgm:prSet presAssocID="{F82FEC46-B816-4F4E-9544-D45F445C9A37}" presName="parentTextArrow" presStyleLbl="node1" presStyleIdx="2" presStyleCnt="6"/>
      <dgm:spPr/>
      <dgm:t>
        <a:bodyPr/>
        <a:lstStyle/>
        <a:p>
          <a:endParaRPr lang="en-US"/>
        </a:p>
      </dgm:t>
    </dgm:pt>
    <dgm:pt modelId="{A18C7B82-0DCF-DB4C-B80E-DB2F9E86D699}" type="pres">
      <dgm:prSet presAssocID="{989CA7AE-E52B-9943-BD1D-95959E5F3391}" presName="sp" presStyleCnt="0"/>
      <dgm:spPr/>
    </dgm:pt>
    <dgm:pt modelId="{99C0021B-0ABF-F542-BBC6-2DCC7B314D6B}" type="pres">
      <dgm:prSet presAssocID="{1D4D3413-5CD2-F34C-A55E-9D7F0A607F3C}" presName="arrowAndChildren" presStyleCnt="0"/>
      <dgm:spPr/>
    </dgm:pt>
    <dgm:pt modelId="{D62DC418-AC07-1745-A9FC-9DDF7345D92D}" type="pres">
      <dgm:prSet presAssocID="{1D4D3413-5CD2-F34C-A55E-9D7F0A607F3C}" presName="parentTextArrow" presStyleLbl="node1" presStyleIdx="3" presStyleCnt="6"/>
      <dgm:spPr/>
      <dgm:t>
        <a:bodyPr/>
        <a:lstStyle/>
        <a:p>
          <a:endParaRPr lang="en-US"/>
        </a:p>
      </dgm:t>
    </dgm:pt>
    <dgm:pt modelId="{54F3A514-1AF2-374E-8301-33F388117209}" type="pres">
      <dgm:prSet presAssocID="{CB10E77B-4D3D-CF45-9D96-A088B8BCC886}" presName="sp" presStyleCnt="0"/>
      <dgm:spPr/>
    </dgm:pt>
    <dgm:pt modelId="{E484419E-A8A8-B44B-A010-243D0A46B1D2}" type="pres">
      <dgm:prSet presAssocID="{F8271575-6C3A-9642-925C-2ED1ACA76785}" presName="arrowAndChildren" presStyleCnt="0"/>
      <dgm:spPr/>
    </dgm:pt>
    <dgm:pt modelId="{D725ED12-A7B1-FB48-9E63-EC6AA5727DD2}" type="pres">
      <dgm:prSet presAssocID="{F8271575-6C3A-9642-925C-2ED1ACA76785}" presName="parentTextArrow" presStyleLbl="node1" presStyleIdx="4" presStyleCnt="6" custLinFactNeighborX="-277" custLinFactNeighborY="2893"/>
      <dgm:spPr/>
      <dgm:t>
        <a:bodyPr/>
        <a:lstStyle/>
        <a:p>
          <a:endParaRPr lang="en-US"/>
        </a:p>
      </dgm:t>
    </dgm:pt>
    <dgm:pt modelId="{DD2AD7D6-C1DF-2146-B5E6-9F68A36FB68D}" type="pres">
      <dgm:prSet presAssocID="{9418C210-95AD-0E4F-87F9-E2669D3FFF8B}" presName="sp" presStyleCnt="0"/>
      <dgm:spPr/>
    </dgm:pt>
    <dgm:pt modelId="{369D4DDB-E594-984F-83EC-F1E892DDC420}" type="pres">
      <dgm:prSet presAssocID="{EC2FFC91-71B6-AE4C-8DDC-D1A7D09414DA}" presName="arrowAndChildren" presStyleCnt="0"/>
      <dgm:spPr/>
    </dgm:pt>
    <dgm:pt modelId="{42CC8CEC-6A40-0A41-A9A3-A080ECCA70FD}" type="pres">
      <dgm:prSet presAssocID="{EC2FFC91-71B6-AE4C-8DDC-D1A7D09414DA}" presName="parentTextArrow" presStyleLbl="node1" presStyleIdx="5" presStyleCnt="6"/>
      <dgm:spPr/>
      <dgm:t>
        <a:bodyPr/>
        <a:lstStyle/>
        <a:p>
          <a:endParaRPr lang="en-US"/>
        </a:p>
      </dgm:t>
    </dgm:pt>
  </dgm:ptLst>
  <dgm:cxnLst>
    <dgm:cxn modelId="{DC29764C-05EA-604E-8E6B-FF0F219C57C5}" srcId="{2114183F-7468-B949-BF85-003D08E1FB67}" destId="{1D4D3413-5CD2-F34C-A55E-9D7F0A607F3C}" srcOrd="2" destOrd="0" parTransId="{E314142D-A94E-F44A-B16A-AEA33AE5C4B7}" sibTransId="{989CA7AE-E52B-9943-BD1D-95959E5F3391}"/>
    <dgm:cxn modelId="{EC3A892A-826C-1941-AA5D-DE67A107C920}" srcId="{2114183F-7468-B949-BF85-003D08E1FB67}" destId="{3F8620FA-214B-134E-8B5D-63B001D45738}" srcOrd="4" destOrd="0" parTransId="{0449BD3D-0F90-F747-9761-2168037AC5E1}" sibTransId="{B906F36A-BDCF-A644-9A52-51EED6B39629}"/>
    <dgm:cxn modelId="{FD4C4AB8-CB5D-4ACF-8580-FDB136617032}" type="presOf" srcId="{3F8620FA-214B-134E-8B5D-63B001D45738}" destId="{A45EF1E8-52FF-A245-8282-125DD350CAD8}" srcOrd="0" destOrd="0" presId="urn:microsoft.com/office/officeart/2005/8/layout/process4"/>
    <dgm:cxn modelId="{96271122-62D4-49CC-BCA1-EA724D5CCB6A}" type="presOf" srcId="{EC2FFC91-71B6-AE4C-8DDC-D1A7D09414DA}" destId="{42CC8CEC-6A40-0A41-A9A3-A080ECCA70FD}" srcOrd="0" destOrd="0" presId="urn:microsoft.com/office/officeart/2005/8/layout/process4"/>
    <dgm:cxn modelId="{1451C355-B305-48F5-BB28-B2E9E985D668}" type="presOf" srcId="{1D4D3413-5CD2-F34C-A55E-9D7F0A607F3C}" destId="{D62DC418-AC07-1745-A9FC-9DDF7345D92D}" srcOrd="0" destOrd="0" presId="urn:microsoft.com/office/officeart/2005/8/layout/process4"/>
    <dgm:cxn modelId="{42A525B8-7173-E14D-B771-346A43EE68F7}" srcId="{2114183F-7468-B949-BF85-003D08E1FB67}" destId="{F8271575-6C3A-9642-925C-2ED1ACA76785}" srcOrd="1" destOrd="0" parTransId="{7E3B3444-D9C9-354A-9843-56B698C26021}" sibTransId="{CB10E77B-4D3D-CF45-9D96-A088B8BCC886}"/>
    <dgm:cxn modelId="{8D8E4450-A7C0-DC41-8A62-CF91BE392512}" srcId="{2114183F-7468-B949-BF85-003D08E1FB67}" destId="{F82FEC46-B816-4F4E-9544-D45F445C9A37}" srcOrd="3" destOrd="0" parTransId="{65DE84BC-1A68-494A-8E1D-C025A3BB6A03}" sibTransId="{1F7773EF-3A7D-9F49-89D6-6D96EAF2698C}"/>
    <dgm:cxn modelId="{A94520DA-B321-4E44-8CFC-892FD8E286AA}" srcId="{2114183F-7468-B949-BF85-003D08E1FB67}" destId="{97038ED4-F311-244F-BE0E-EC64D3D48063}" srcOrd="5" destOrd="0" parTransId="{21250AB8-6115-BE4B-BA72-4FDA34F82BD0}" sibTransId="{AB4E09D1-CD4D-2742-8B43-C1D9FD8FAF19}"/>
    <dgm:cxn modelId="{76F19BC2-DD69-4A8F-899A-287C42468C81}" type="presOf" srcId="{2114183F-7468-B949-BF85-003D08E1FB67}" destId="{9E6DE748-C2B4-0949-AA18-0E19F5AC3A43}" srcOrd="0" destOrd="0" presId="urn:microsoft.com/office/officeart/2005/8/layout/process4"/>
    <dgm:cxn modelId="{D900B6B0-9C6E-437C-928A-7215EF6E9137}" type="presOf" srcId="{F82FEC46-B816-4F4E-9544-D45F445C9A37}" destId="{C7EB6C88-8306-8047-B567-6D551A3E40AA}" srcOrd="0" destOrd="0" presId="urn:microsoft.com/office/officeart/2005/8/layout/process4"/>
    <dgm:cxn modelId="{ACFFDBD8-3D5E-4D45-BE8D-37CDFFC27B35}" type="presOf" srcId="{97038ED4-F311-244F-BE0E-EC64D3D48063}" destId="{DDE731F1-7678-0445-868A-4693C2CD3EA0}" srcOrd="0" destOrd="0" presId="urn:microsoft.com/office/officeart/2005/8/layout/process4"/>
    <dgm:cxn modelId="{44B84487-51FD-B94F-9EBF-6DE2BD6DCBF5}" srcId="{2114183F-7468-B949-BF85-003D08E1FB67}" destId="{EC2FFC91-71B6-AE4C-8DDC-D1A7D09414DA}" srcOrd="0" destOrd="0" parTransId="{E646C8EF-843C-844D-AF31-2C38B35C9802}" sibTransId="{9418C210-95AD-0E4F-87F9-E2669D3FFF8B}"/>
    <dgm:cxn modelId="{A036C6C6-8243-4AB6-8E53-131BA9466F6E}" type="presOf" srcId="{F8271575-6C3A-9642-925C-2ED1ACA76785}" destId="{D725ED12-A7B1-FB48-9E63-EC6AA5727DD2}" srcOrd="0" destOrd="0" presId="urn:microsoft.com/office/officeart/2005/8/layout/process4"/>
    <dgm:cxn modelId="{F3BB64B3-846B-4F38-8A36-70101299E854}" type="presParOf" srcId="{9E6DE748-C2B4-0949-AA18-0E19F5AC3A43}" destId="{EC47AB2E-3AE6-E44D-8D3A-FF0C61A18C06}" srcOrd="0" destOrd="0" presId="urn:microsoft.com/office/officeart/2005/8/layout/process4"/>
    <dgm:cxn modelId="{04E5B0F6-082E-4802-9931-E89B1185900D}" type="presParOf" srcId="{EC47AB2E-3AE6-E44D-8D3A-FF0C61A18C06}" destId="{DDE731F1-7678-0445-868A-4693C2CD3EA0}" srcOrd="0" destOrd="0" presId="urn:microsoft.com/office/officeart/2005/8/layout/process4"/>
    <dgm:cxn modelId="{EF34C2DB-A313-4E7C-B673-0AE1DB621C26}" type="presParOf" srcId="{9E6DE748-C2B4-0949-AA18-0E19F5AC3A43}" destId="{004E810F-2352-4542-8801-90AB9D08683E}" srcOrd="1" destOrd="0" presId="urn:microsoft.com/office/officeart/2005/8/layout/process4"/>
    <dgm:cxn modelId="{1A69F8EF-07B6-490D-8FCD-DC35A236F66F}" type="presParOf" srcId="{9E6DE748-C2B4-0949-AA18-0E19F5AC3A43}" destId="{66322972-5EB2-594E-A882-02F5EFC72A2E}" srcOrd="2" destOrd="0" presId="urn:microsoft.com/office/officeart/2005/8/layout/process4"/>
    <dgm:cxn modelId="{0DBAC1FE-DD8F-492F-A87C-F00467550CE8}" type="presParOf" srcId="{66322972-5EB2-594E-A882-02F5EFC72A2E}" destId="{A45EF1E8-52FF-A245-8282-125DD350CAD8}" srcOrd="0" destOrd="0" presId="urn:microsoft.com/office/officeart/2005/8/layout/process4"/>
    <dgm:cxn modelId="{8B1AD9B5-7485-4BD8-ACC1-A4C2E20600E8}" type="presParOf" srcId="{9E6DE748-C2B4-0949-AA18-0E19F5AC3A43}" destId="{CDC3EA30-04EA-5D40-95AF-05D269413C16}" srcOrd="3" destOrd="0" presId="urn:microsoft.com/office/officeart/2005/8/layout/process4"/>
    <dgm:cxn modelId="{61AA4F05-3ED9-46FF-B3FE-AC65591CC788}" type="presParOf" srcId="{9E6DE748-C2B4-0949-AA18-0E19F5AC3A43}" destId="{883D39ED-B5BA-E148-9DB9-20044ABDC8D2}" srcOrd="4" destOrd="0" presId="urn:microsoft.com/office/officeart/2005/8/layout/process4"/>
    <dgm:cxn modelId="{82391201-FA91-4A5E-B490-A03DFAB78C4F}" type="presParOf" srcId="{883D39ED-B5BA-E148-9DB9-20044ABDC8D2}" destId="{C7EB6C88-8306-8047-B567-6D551A3E40AA}" srcOrd="0" destOrd="0" presId="urn:microsoft.com/office/officeart/2005/8/layout/process4"/>
    <dgm:cxn modelId="{68BDBF15-E17D-486B-99BC-BC7F9F185AC1}" type="presParOf" srcId="{9E6DE748-C2B4-0949-AA18-0E19F5AC3A43}" destId="{A18C7B82-0DCF-DB4C-B80E-DB2F9E86D699}" srcOrd="5" destOrd="0" presId="urn:microsoft.com/office/officeart/2005/8/layout/process4"/>
    <dgm:cxn modelId="{67387EC8-7B6B-458E-A6FC-4EAA7EA9A9F7}" type="presParOf" srcId="{9E6DE748-C2B4-0949-AA18-0E19F5AC3A43}" destId="{99C0021B-0ABF-F542-BBC6-2DCC7B314D6B}" srcOrd="6" destOrd="0" presId="urn:microsoft.com/office/officeart/2005/8/layout/process4"/>
    <dgm:cxn modelId="{653BD159-5CF2-4958-AC8A-8B3D06620169}" type="presParOf" srcId="{99C0021B-0ABF-F542-BBC6-2DCC7B314D6B}" destId="{D62DC418-AC07-1745-A9FC-9DDF7345D92D}" srcOrd="0" destOrd="0" presId="urn:microsoft.com/office/officeart/2005/8/layout/process4"/>
    <dgm:cxn modelId="{61B9F62E-857C-4183-B466-2921B2DC5F21}" type="presParOf" srcId="{9E6DE748-C2B4-0949-AA18-0E19F5AC3A43}" destId="{54F3A514-1AF2-374E-8301-33F388117209}" srcOrd="7" destOrd="0" presId="urn:microsoft.com/office/officeart/2005/8/layout/process4"/>
    <dgm:cxn modelId="{3C35C6CF-F594-4361-A2D6-36069AC4CE11}" type="presParOf" srcId="{9E6DE748-C2B4-0949-AA18-0E19F5AC3A43}" destId="{E484419E-A8A8-B44B-A010-243D0A46B1D2}" srcOrd="8" destOrd="0" presId="urn:microsoft.com/office/officeart/2005/8/layout/process4"/>
    <dgm:cxn modelId="{DD97F60F-7621-4A58-8CE5-ED8A3EA7F171}" type="presParOf" srcId="{E484419E-A8A8-B44B-A010-243D0A46B1D2}" destId="{D725ED12-A7B1-FB48-9E63-EC6AA5727DD2}" srcOrd="0" destOrd="0" presId="urn:microsoft.com/office/officeart/2005/8/layout/process4"/>
    <dgm:cxn modelId="{A4D2A05B-BD50-42A4-B4CC-891E947EABE4}" type="presParOf" srcId="{9E6DE748-C2B4-0949-AA18-0E19F5AC3A43}" destId="{DD2AD7D6-C1DF-2146-B5E6-9F68A36FB68D}" srcOrd="9" destOrd="0" presId="urn:microsoft.com/office/officeart/2005/8/layout/process4"/>
    <dgm:cxn modelId="{81EA8750-FE0B-4194-9C59-E0FADB7D024B}" type="presParOf" srcId="{9E6DE748-C2B4-0949-AA18-0E19F5AC3A43}" destId="{369D4DDB-E594-984F-83EC-F1E892DDC420}" srcOrd="10" destOrd="0" presId="urn:microsoft.com/office/officeart/2005/8/layout/process4"/>
    <dgm:cxn modelId="{FEFFB824-2BD5-4162-8252-05D0514192E1}" type="presParOf" srcId="{369D4DDB-E594-984F-83EC-F1E892DDC420}" destId="{42CC8CEC-6A40-0A41-A9A3-A080ECCA70FD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DE731F1-7678-0445-868A-4693C2CD3EA0}">
      <dsp:nvSpPr>
        <dsp:cNvPr id="0" name=""/>
        <dsp:cNvSpPr/>
      </dsp:nvSpPr>
      <dsp:spPr>
        <a:xfrm>
          <a:off x="0" y="3540293"/>
          <a:ext cx="7583487" cy="464661"/>
        </a:xfrm>
        <a:prstGeom prst="rect">
          <a:avLst/>
        </a:prstGeom>
        <a:solidFill>
          <a:schemeClr val="accent1">
            <a:lumMod val="40000"/>
            <a:lumOff val="60000"/>
          </a:schemeClr>
        </a:solidFill>
        <a:ln>
          <a:noFill/>
        </a:ln>
        <a:effectLst>
          <a:outerShdw blurRad="50800" dist="63500" dir="2700000" sx="102000" sy="102000" rotWithShape="0">
            <a:srgbClr val="000000">
              <a:alpha val="50000"/>
            </a:srgbClr>
          </a:outerShdw>
        </a:effectLst>
        <a:scene3d>
          <a:camera prst="orthographicFront">
            <a:rot lat="0" lon="0" rev="0"/>
          </a:camera>
          <a:lightRig rig="glow" dir="tl"/>
        </a:scene3d>
        <a:sp3d>
          <a:bevelT w="0" h="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Testify</a:t>
          </a:r>
          <a:endParaRPr lang="en-US" sz="2800" kern="1200" dirty="0"/>
        </a:p>
      </dsp:txBody>
      <dsp:txXfrm>
        <a:off x="0" y="3540293"/>
        <a:ext cx="7583487" cy="464661"/>
      </dsp:txXfrm>
    </dsp:sp>
    <dsp:sp modelId="{A45EF1E8-52FF-A245-8282-125DD350CAD8}">
      <dsp:nvSpPr>
        <dsp:cNvPr id="0" name=""/>
        <dsp:cNvSpPr/>
      </dsp:nvSpPr>
      <dsp:spPr>
        <a:xfrm rot="10800000">
          <a:off x="0" y="2832613"/>
          <a:ext cx="7583487" cy="714649"/>
        </a:xfrm>
        <a:prstGeom prst="upArrowCallout">
          <a:avLst/>
        </a:prstGeom>
        <a:solidFill>
          <a:schemeClr val="accent1">
            <a:lumMod val="40000"/>
            <a:lumOff val="60000"/>
          </a:schemeClr>
        </a:solidFill>
        <a:ln>
          <a:noFill/>
        </a:ln>
        <a:effectLst>
          <a:outerShdw blurRad="50800" dist="63500" dir="2700000" sx="102000" sy="102000" rotWithShape="0">
            <a:srgbClr val="000000">
              <a:alpha val="50000"/>
            </a:srgbClr>
          </a:outerShdw>
        </a:effectLst>
        <a:scene3d>
          <a:camera prst="orthographicFront">
            <a:rot lat="0" lon="0" rev="0"/>
          </a:camera>
          <a:lightRig rig="glow" dir="tl"/>
        </a:scene3d>
        <a:sp3d>
          <a:bevelT w="0" h="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Report</a:t>
          </a:r>
          <a:endParaRPr lang="en-US" sz="2800" kern="1200" dirty="0"/>
        </a:p>
      </dsp:txBody>
      <dsp:txXfrm rot="10800000">
        <a:off x="0" y="2832613"/>
        <a:ext cx="7583487" cy="464357"/>
      </dsp:txXfrm>
    </dsp:sp>
    <dsp:sp modelId="{C7EB6C88-8306-8047-B567-6D551A3E40AA}">
      <dsp:nvSpPr>
        <dsp:cNvPr id="0" name=""/>
        <dsp:cNvSpPr/>
      </dsp:nvSpPr>
      <dsp:spPr>
        <a:xfrm rot="10800000">
          <a:off x="0" y="2124933"/>
          <a:ext cx="7583487" cy="714649"/>
        </a:xfrm>
        <a:prstGeom prst="upArrowCallout">
          <a:avLst/>
        </a:prstGeom>
        <a:solidFill>
          <a:schemeClr val="accent1">
            <a:lumMod val="40000"/>
            <a:lumOff val="60000"/>
          </a:schemeClr>
        </a:solidFill>
        <a:ln>
          <a:noFill/>
        </a:ln>
        <a:effectLst>
          <a:outerShdw blurRad="50800" dist="63500" dir="2700000" sx="102000" sy="102000" rotWithShape="0">
            <a:srgbClr val="000000">
              <a:alpha val="50000"/>
            </a:srgbClr>
          </a:outerShdw>
        </a:effectLst>
        <a:scene3d>
          <a:camera prst="orthographicFront">
            <a:rot lat="0" lon="0" rev="0"/>
          </a:camera>
          <a:lightRig rig="glow" dir="tl"/>
        </a:scene3d>
        <a:sp3d>
          <a:bevelT w="0" h="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Analysis</a:t>
          </a:r>
          <a:endParaRPr lang="en-US" sz="2800" kern="1200" dirty="0"/>
        </a:p>
      </dsp:txBody>
      <dsp:txXfrm rot="10800000">
        <a:off x="0" y="2124933"/>
        <a:ext cx="7583487" cy="464357"/>
      </dsp:txXfrm>
    </dsp:sp>
    <dsp:sp modelId="{D62DC418-AC07-1745-A9FC-9DDF7345D92D}">
      <dsp:nvSpPr>
        <dsp:cNvPr id="0" name=""/>
        <dsp:cNvSpPr/>
      </dsp:nvSpPr>
      <dsp:spPr>
        <a:xfrm rot="10800000">
          <a:off x="0" y="1417254"/>
          <a:ext cx="7583487" cy="714649"/>
        </a:xfrm>
        <a:prstGeom prst="upArrowCallout">
          <a:avLst/>
        </a:prstGeom>
        <a:solidFill>
          <a:schemeClr val="accent1">
            <a:lumMod val="40000"/>
            <a:lumOff val="60000"/>
          </a:schemeClr>
        </a:solidFill>
        <a:ln>
          <a:noFill/>
        </a:ln>
        <a:effectLst>
          <a:outerShdw blurRad="50800" dist="63500" dir="2700000" sx="102000" sy="102000" rotWithShape="0">
            <a:srgbClr val="000000">
              <a:alpha val="50000"/>
            </a:srgbClr>
          </a:outerShdw>
        </a:effectLst>
        <a:scene3d>
          <a:camera prst="orthographicFront">
            <a:rot lat="0" lon="0" rev="0"/>
          </a:camera>
          <a:lightRig rig="glow" dir="tl"/>
        </a:scene3d>
        <a:sp3d>
          <a:bevelT w="0" h="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Data Acquisition</a:t>
          </a:r>
          <a:endParaRPr lang="en-US" sz="2800" kern="1200" dirty="0"/>
        </a:p>
      </dsp:txBody>
      <dsp:txXfrm rot="10800000">
        <a:off x="0" y="1417254"/>
        <a:ext cx="7583487" cy="464357"/>
      </dsp:txXfrm>
    </dsp:sp>
    <dsp:sp modelId="{D725ED12-A7B1-FB48-9E63-EC6AA5727DD2}">
      <dsp:nvSpPr>
        <dsp:cNvPr id="0" name=""/>
        <dsp:cNvSpPr/>
      </dsp:nvSpPr>
      <dsp:spPr>
        <a:xfrm rot="10800000">
          <a:off x="0" y="709574"/>
          <a:ext cx="7583487" cy="714649"/>
        </a:xfrm>
        <a:prstGeom prst="upArrowCallout">
          <a:avLst/>
        </a:prstGeom>
        <a:solidFill>
          <a:schemeClr val="accent1">
            <a:lumMod val="40000"/>
            <a:lumOff val="60000"/>
          </a:schemeClr>
        </a:solidFill>
        <a:ln>
          <a:noFill/>
        </a:ln>
        <a:effectLst>
          <a:outerShdw blurRad="50800" dist="63500" dir="2700000" sx="102000" sy="102000" rotWithShape="0">
            <a:srgbClr val="000000">
              <a:alpha val="50000"/>
            </a:srgbClr>
          </a:outerShdw>
        </a:effectLst>
        <a:scene3d>
          <a:camera prst="orthographicFront">
            <a:rot lat="0" lon="0" rev="0"/>
          </a:camera>
          <a:lightRig rig="glow" dir="tl"/>
        </a:scene3d>
        <a:sp3d>
          <a:bevelT w="0" h="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Search/Seizure</a:t>
          </a:r>
          <a:endParaRPr lang="en-US" sz="2800" kern="1200" dirty="0"/>
        </a:p>
      </dsp:txBody>
      <dsp:txXfrm rot="10800000">
        <a:off x="0" y="709574"/>
        <a:ext cx="7583487" cy="464357"/>
      </dsp:txXfrm>
    </dsp:sp>
    <dsp:sp modelId="{42CC8CEC-6A40-0A41-A9A3-A080ECCA70FD}">
      <dsp:nvSpPr>
        <dsp:cNvPr id="0" name=""/>
        <dsp:cNvSpPr/>
      </dsp:nvSpPr>
      <dsp:spPr>
        <a:xfrm rot="10800000">
          <a:off x="0" y="1895"/>
          <a:ext cx="7583487" cy="714649"/>
        </a:xfrm>
        <a:prstGeom prst="upArrowCallout">
          <a:avLst/>
        </a:prstGeom>
        <a:solidFill>
          <a:schemeClr val="accent1">
            <a:lumMod val="40000"/>
            <a:lumOff val="60000"/>
          </a:schemeClr>
        </a:solidFill>
        <a:ln>
          <a:noFill/>
        </a:ln>
        <a:effectLst>
          <a:outerShdw blurRad="50800" dist="63500" dir="2700000" sx="102000" sy="102000" rotWithShape="0">
            <a:srgbClr val="000000">
              <a:alpha val="50000"/>
            </a:srgbClr>
          </a:outerShdw>
        </a:effectLst>
        <a:scene3d>
          <a:camera prst="orthographicFront">
            <a:rot lat="0" lon="0" rev="0"/>
          </a:camera>
          <a:lightRig rig="glow" dir="tl"/>
        </a:scene3d>
        <a:sp3d>
          <a:bevelT w="0" h="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Probable Cause</a:t>
          </a:r>
          <a:endParaRPr lang="en-US" sz="2800" kern="1200" dirty="0"/>
        </a:p>
      </dsp:txBody>
      <dsp:txXfrm rot="10800000">
        <a:off x="0" y="1895"/>
        <a:ext cx="7583487" cy="46435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DE731F1-7678-0445-868A-4693C2CD3EA0}">
      <dsp:nvSpPr>
        <dsp:cNvPr id="0" name=""/>
        <dsp:cNvSpPr/>
      </dsp:nvSpPr>
      <dsp:spPr>
        <a:xfrm>
          <a:off x="0" y="3540293"/>
          <a:ext cx="4419600" cy="464661"/>
        </a:xfrm>
        <a:prstGeom prst="rect">
          <a:avLst/>
        </a:prstGeom>
        <a:solidFill>
          <a:schemeClr val="accent6"/>
        </a:solidFill>
        <a:ln>
          <a:noFill/>
        </a:ln>
        <a:effectLst>
          <a:outerShdw blurRad="50800" dist="63500" dir="2700000" sx="102000" sy="102000" rotWithShape="0">
            <a:srgbClr val="000000">
              <a:alpha val="50000"/>
            </a:srgbClr>
          </a:outerShdw>
        </a:effectLst>
        <a:scene3d>
          <a:camera prst="orthographicFront">
            <a:rot lat="0" lon="0" rev="0"/>
          </a:camera>
          <a:lightRig rig="glow" dir="tl"/>
        </a:scene3d>
        <a:sp3d>
          <a:bevelT w="0" h="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>
              <a:solidFill>
                <a:schemeClr val="bg1">
                  <a:lumMod val="85000"/>
                </a:schemeClr>
              </a:solidFill>
            </a:rPr>
            <a:t>Testify</a:t>
          </a:r>
          <a:endParaRPr lang="en-US" sz="2800" kern="1200" dirty="0">
            <a:solidFill>
              <a:schemeClr val="bg1">
                <a:lumMod val="85000"/>
              </a:schemeClr>
            </a:solidFill>
          </a:endParaRPr>
        </a:p>
      </dsp:txBody>
      <dsp:txXfrm>
        <a:off x="0" y="3540293"/>
        <a:ext cx="4419600" cy="464661"/>
      </dsp:txXfrm>
    </dsp:sp>
    <dsp:sp modelId="{A45EF1E8-52FF-A245-8282-125DD350CAD8}">
      <dsp:nvSpPr>
        <dsp:cNvPr id="0" name=""/>
        <dsp:cNvSpPr/>
      </dsp:nvSpPr>
      <dsp:spPr>
        <a:xfrm rot="10800000">
          <a:off x="0" y="2832613"/>
          <a:ext cx="4419600" cy="714649"/>
        </a:xfrm>
        <a:prstGeom prst="upArrowCallout">
          <a:avLst/>
        </a:prstGeom>
        <a:solidFill>
          <a:schemeClr val="accent6"/>
        </a:solidFill>
        <a:ln>
          <a:noFill/>
        </a:ln>
        <a:effectLst>
          <a:outerShdw blurRad="50800" dist="63500" dir="2700000" sx="102000" sy="102000" rotWithShape="0">
            <a:srgbClr val="000000">
              <a:alpha val="50000"/>
            </a:srgbClr>
          </a:outerShdw>
        </a:effectLst>
        <a:scene3d>
          <a:camera prst="orthographicFront">
            <a:rot lat="0" lon="0" rev="0"/>
          </a:camera>
          <a:lightRig rig="glow" dir="tl"/>
        </a:scene3d>
        <a:sp3d>
          <a:bevelT w="0" h="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>
              <a:solidFill>
                <a:schemeClr val="bg1">
                  <a:lumMod val="85000"/>
                </a:schemeClr>
              </a:solidFill>
            </a:rPr>
            <a:t>Report</a:t>
          </a:r>
          <a:endParaRPr lang="en-US" sz="2800" kern="1200" dirty="0">
            <a:solidFill>
              <a:schemeClr val="bg1">
                <a:lumMod val="85000"/>
              </a:schemeClr>
            </a:solidFill>
          </a:endParaRPr>
        </a:p>
      </dsp:txBody>
      <dsp:txXfrm rot="10800000">
        <a:off x="0" y="2832613"/>
        <a:ext cx="4419600" cy="464357"/>
      </dsp:txXfrm>
    </dsp:sp>
    <dsp:sp modelId="{C7EB6C88-8306-8047-B567-6D551A3E40AA}">
      <dsp:nvSpPr>
        <dsp:cNvPr id="0" name=""/>
        <dsp:cNvSpPr/>
      </dsp:nvSpPr>
      <dsp:spPr>
        <a:xfrm rot="10800000">
          <a:off x="0" y="2124933"/>
          <a:ext cx="4419600" cy="714649"/>
        </a:xfrm>
        <a:prstGeom prst="upArrowCallout">
          <a:avLst/>
        </a:prstGeom>
        <a:solidFill>
          <a:schemeClr val="accent6"/>
        </a:solidFill>
        <a:ln>
          <a:noFill/>
        </a:ln>
        <a:effectLst>
          <a:outerShdw blurRad="50800" dist="63500" dir="2700000" sx="102000" sy="102000" rotWithShape="0">
            <a:srgbClr val="000000">
              <a:alpha val="50000"/>
            </a:srgbClr>
          </a:outerShdw>
        </a:effectLst>
        <a:scene3d>
          <a:camera prst="orthographicFront">
            <a:rot lat="0" lon="0" rev="0"/>
          </a:camera>
          <a:lightRig rig="glow" dir="tl"/>
        </a:scene3d>
        <a:sp3d>
          <a:bevelT w="0" h="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>
              <a:solidFill>
                <a:schemeClr val="bg1">
                  <a:lumMod val="85000"/>
                </a:schemeClr>
              </a:solidFill>
            </a:rPr>
            <a:t>Analysis</a:t>
          </a:r>
          <a:endParaRPr lang="en-US" sz="2800" kern="1200" dirty="0">
            <a:solidFill>
              <a:schemeClr val="bg1">
                <a:lumMod val="85000"/>
              </a:schemeClr>
            </a:solidFill>
          </a:endParaRPr>
        </a:p>
      </dsp:txBody>
      <dsp:txXfrm rot="10800000">
        <a:off x="0" y="2124933"/>
        <a:ext cx="4419600" cy="464357"/>
      </dsp:txXfrm>
    </dsp:sp>
    <dsp:sp modelId="{D62DC418-AC07-1745-A9FC-9DDF7345D92D}">
      <dsp:nvSpPr>
        <dsp:cNvPr id="0" name=""/>
        <dsp:cNvSpPr/>
      </dsp:nvSpPr>
      <dsp:spPr>
        <a:xfrm rot="10800000">
          <a:off x="0" y="1417254"/>
          <a:ext cx="4419600" cy="714649"/>
        </a:xfrm>
        <a:prstGeom prst="upArrowCallout">
          <a:avLst/>
        </a:prstGeom>
        <a:solidFill>
          <a:schemeClr val="accent6"/>
        </a:solidFill>
        <a:ln>
          <a:noFill/>
        </a:ln>
        <a:effectLst>
          <a:outerShdw blurRad="50800" dist="63500" dir="2700000" sx="102000" sy="102000" rotWithShape="0">
            <a:srgbClr val="000000">
              <a:alpha val="50000"/>
            </a:srgbClr>
          </a:outerShdw>
        </a:effectLst>
        <a:scene3d>
          <a:camera prst="orthographicFront">
            <a:rot lat="0" lon="0" rev="0"/>
          </a:camera>
          <a:lightRig rig="glow" dir="tl"/>
        </a:scene3d>
        <a:sp3d>
          <a:bevelT w="0" h="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kern="1200" dirty="0" smtClean="0"/>
            <a:t>Data Acquisition</a:t>
          </a:r>
          <a:endParaRPr lang="en-US" sz="2800" b="1" kern="1200" dirty="0"/>
        </a:p>
      </dsp:txBody>
      <dsp:txXfrm rot="10800000">
        <a:off x="0" y="1417254"/>
        <a:ext cx="4419600" cy="464357"/>
      </dsp:txXfrm>
    </dsp:sp>
    <dsp:sp modelId="{D725ED12-A7B1-FB48-9E63-EC6AA5727DD2}">
      <dsp:nvSpPr>
        <dsp:cNvPr id="0" name=""/>
        <dsp:cNvSpPr/>
      </dsp:nvSpPr>
      <dsp:spPr>
        <a:xfrm rot="10800000">
          <a:off x="0" y="730249"/>
          <a:ext cx="4419600" cy="714649"/>
        </a:xfrm>
        <a:prstGeom prst="upArrowCallout">
          <a:avLst/>
        </a:prstGeom>
        <a:solidFill>
          <a:schemeClr val="accent6"/>
        </a:solidFill>
        <a:ln>
          <a:noFill/>
        </a:ln>
        <a:effectLst>
          <a:outerShdw blurRad="50800" dist="63500" dir="2700000" sx="102000" sy="102000" rotWithShape="0">
            <a:srgbClr val="000000">
              <a:alpha val="50000"/>
            </a:srgbClr>
          </a:outerShdw>
        </a:effectLst>
        <a:scene3d>
          <a:camera prst="orthographicFront">
            <a:rot lat="0" lon="0" rev="0"/>
          </a:camera>
          <a:lightRig rig="glow" dir="tl"/>
        </a:scene3d>
        <a:sp3d>
          <a:bevelT w="0" h="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>
              <a:solidFill>
                <a:schemeClr val="bg1">
                  <a:lumMod val="85000"/>
                </a:schemeClr>
              </a:solidFill>
            </a:rPr>
            <a:t>Search/Seizure</a:t>
          </a:r>
          <a:endParaRPr lang="en-US" sz="2800" kern="1200" dirty="0">
            <a:solidFill>
              <a:schemeClr val="bg1">
                <a:lumMod val="85000"/>
              </a:schemeClr>
            </a:solidFill>
          </a:endParaRPr>
        </a:p>
      </dsp:txBody>
      <dsp:txXfrm rot="10800000">
        <a:off x="0" y="730249"/>
        <a:ext cx="4419600" cy="464357"/>
      </dsp:txXfrm>
    </dsp:sp>
    <dsp:sp modelId="{42CC8CEC-6A40-0A41-A9A3-A080ECCA70FD}">
      <dsp:nvSpPr>
        <dsp:cNvPr id="0" name=""/>
        <dsp:cNvSpPr/>
      </dsp:nvSpPr>
      <dsp:spPr>
        <a:xfrm rot="10800000">
          <a:off x="0" y="1895"/>
          <a:ext cx="4419600" cy="714649"/>
        </a:xfrm>
        <a:prstGeom prst="upArrowCallout">
          <a:avLst/>
        </a:prstGeom>
        <a:solidFill>
          <a:schemeClr val="accent6"/>
        </a:solidFill>
        <a:ln>
          <a:noFill/>
        </a:ln>
        <a:effectLst>
          <a:outerShdw blurRad="50800" dist="63500" dir="2700000" sx="102000" sy="102000" rotWithShape="0">
            <a:srgbClr val="000000">
              <a:alpha val="50000"/>
            </a:srgbClr>
          </a:outerShdw>
        </a:effectLst>
        <a:scene3d>
          <a:camera prst="orthographicFront">
            <a:rot lat="0" lon="0" rev="0"/>
          </a:camera>
          <a:lightRig rig="glow" dir="tl"/>
        </a:scene3d>
        <a:sp3d>
          <a:bevelT w="0" h="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>
              <a:solidFill>
                <a:schemeClr val="bg1">
                  <a:lumMod val="85000"/>
                </a:schemeClr>
              </a:solidFill>
            </a:rPr>
            <a:t>Probable Cause</a:t>
          </a:r>
          <a:endParaRPr lang="en-US" sz="2800" kern="1200" dirty="0">
            <a:solidFill>
              <a:schemeClr val="bg1">
                <a:lumMod val="85000"/>
              </a:schemeClr>
            </a:solidFill>
          </a:endParaRPr>
        </a:p>
      </dsp:txBody>
      <dsp:txXfrm rot="10800000">
        <a:off x="0" y="1895"/>
        <a:ext cx="4419600" cy="46435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DE731F1-7678-0445-868A-4693C2CD3EA0}">
      <dsp:nvSpPr>
        <dsp:cNvPr id="0" name=""/>
        <dsp:cNvSpPr/>
      </dsp:nvSpPr>
      <dsp:spPr>
        <a:xfrm>
          <a:off x="0" y="3540293"/>
          <a:ext cx="4402137" cy="464661"/>
        </a:xfrm>
        <a:prstGeom prst="rect">
          <a:avLst/>
        </a:prstGeom>
        <a:solidFill>
          <a:schemeClr val="accent6"/>
        </a:solidFill>
        <a:ln>
          <a:noFill/>
        </a:ln>
        <a:effectLst>
          <a:outerShdw blurRad="50800" dist="63500" dir="2700000" sx="102000" sy="102000" rotWithShape="0">
            <a:srgbClr val="000000">
              <a:alpha val="50000"/>
            </a:srgbClr>
          </a:outerShdw>
        </a:effectLst>
        <a:scene3d>
          <a:camera prst="orthographicFront">
            <a:rot lat="0" lon="0" rev="0"/>
          </a:camera>
          <a:lightRig rig="glow" dir="tl"/>
        </a:scene3d>
        <a:sp3d>
          <a:bevelT w="0" h="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>
              <a:solidFill>
                <a:schemeClr val="bg1">
                  <a:lumMod val="85000"/>
                </a:schemeClr>
              </a:solidFill>
            </a:rPr>
            <a:t>Testify</a:t>
          </a:r>
          <a:endParaRPr lang="en-US" sz="2800" kern="1200" dirty="0">
            <a:solidFill>
              <a:schemeClr val="bg1">
                <a:lumMod val="85000"/>
              </a:schemeClr>
            </a:solidFill>
          </a:endParaRPr>
        </a:p>
      </dsp:txBody>
      <dsp:txXfrm>
        <a:off x="0" y="3540293"/>
        <a:ext cx="4402137" cy="464661"/>
      </dsp:txXfrm>
    </dsp:sp>
    <dsp:sp modelId="{A45EF1E8-52FF-A245-8282-125DD350CAD8}">
      <dsp:nvSpPr>
        <dsp:cNvPr id="0" name=""/>
        <dsp:cNvSpPr/>
      </dsp:nvSpPr>
      <dsp:spPr>
        <a:xfrm rot="10800000">
          <a:off x="0" y="2832613"/>
          <a:ext cx="4402137" cy="714649"/>
        </a:xfrm>
        <a:prstGeom prst="upArrowCallout">
          <a:avLst/>
        </a:prstGeom>
        <a:solidFill>
          <a:schemeClr val="accent6"/>
        </a:solidFill>
        <a:ln>
          <a:noFill/>
        </a:ln>
        <a:effectLst>
          <a:outerShdw blurRad="50800" dist="63500" dir="2700000" sx="102000" sy="102000" rotWithShape="0">
            <a:srgbClr val="000000">
              <a:alpha val="50000"/>
            </a:srgbClr>
          </a:outerShdw>
        </a:effectLst>
        <a:scene3d>
          <a:camera prst="orthographicFront">
            <a:rot lat="0" lon="0" rev="0"/>
          </a:camera>
          <a:lightRig rig="glow" dir="tl"/>
        </a:scene3d>
        <a:sp3d>
          <a:bevelT w="0" h="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>
              <a:solidFill>
                <a:schemeClr val="bg1">
                  <a:lumMod val="85000"/>
                </a:schemeClr>
              </a:solidFill>
            </a:rPr>
            <a:t>Report</a:t>
          </a:r>
          <a:endParaRPr lang="en-US" sz="2800" kern="1200" dirty="0">
            <a:solidFill>
              <a:schemeClr val="bg1">
                <a:lumMod val="85000"/>
              </a:schemeClr>
            </a:solidFill>
          </a:endParaRPr>
        </a:p>
      </dsp:txBody>
      <dsp:txXfrm rot="10800000">
        <a:off x="0" y="2832613"/>
        <a:ext cx="4402137" cy="464357"/>
      </dsp:txXfrm>
    </dsp:sp>
    <dsp:sp modelId="{C7EB6C88-8306-8047-B567-6D551A3E40AA}">
      <dsp:nvSpPr>
        <dsp:cNvPr id="0" name=""/>
        <dsp:cNvSpPr/>
      </dsp:nvSpPr>
      <dsp:spPr>
        <a:xfrm rot="10800000">
          <a:off x="0" y="2124933"/>
          <a:ext cx="4402137" cy="714649"/>
        </a:xfrm>
        <a:prstGeom prst="upArrowCallout">
          <a:avLst/>
        </a:prstGeom>
        <a:solidFill>
          <a:schemeClr val="accent6"/>
        </a:solidFill>
        <a:ln>
          <a:noFill/>
        </a:ln>
        <a:effectLst>
          <a:outerShdw blurRad="50800" dist="63500" dir="2700000" sx="102000" sy="102000" rotWithShape="0">
            <a:srgbClr val="000000">
              <a:alpha val="50000"/>
            </a:srgbClr>
          </a:outerShdw>
        </a:effectLst>
        <a:scene3d>
          <a:camera prst="orthographicFront">
            <a:rot lat="0" lon="0" rev="0"/>
          </a:camera>
          <a:lightRig rig="glow" dir="tl"/>
        </a:scene3d>
        <a:sp3d>
          <a:bevelT w="0" h="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kern="1200" dirty="0" smtClean="0">
              <a:solidFill>
                <a:schemeClr val="bg1"/>
              </a:solidFill>
            </a:rPr>
            <a:t>Analysis</a:t>
          </a:r>
          <a:endParaRPr lang="en-US" sz="2800" b="1" kern="1200" dirty="0">
            <a:solidFill>
              <a:schemeClr val="bg1"/>
            </a:solidFill>
          </a:endParaRPr>
        </a:p>
      </dsp:txBody>
      <dsp:txXfrm rot="10800000">
        <a:off x="0" y="2124933"/>
        <a:ext cx="4402137" cy="464357"/>
      </dsp:txXfrm>
    </dsp:sp>
    <dsp:sp modelId="{D62DC418-AC07-1745-A9FC-9DDF7345D92D}">
      <dsp:nvSpPr>
        <dsp:cNvPr id="0" name=""/>
        <dsp:cNvSpPr/>
      </dsp:nvSpPr>
      <dsp:spPr>
        <a:xfrm rot="10800000">
          <a:off x="0" y="1417254"/>
          <a:ext cx="4402137" cy="714649"/>
        </a:xfrm>
        <a:prstGeom prst="upArrowCallout">
          <a:avLst/>
        </a:prstGeom>
        <a:solidFill>
          <a:schemeClr val="accent6"/>
        </a:solidFill>
        <a:ln>
          <a:noFill/>
        </a:ln>
        <a:effectLst>
          <a:outerShdw blurRad="50800" dist="63500" dir="2700000" sx="102000" sy="102000" rotWithShape="0">
            <a:srgbClr val="000000">
              <a:alpha val="50000"/>
            </a:srgbClr>
          </a:outerShdw>
        </a:effectLst>
        <a:scene3d>
          <a:camera prst="orthographicFront">
            <a:rot lat="0" lon="0" rev="0"/>
          </a:camera>
          <a:lightRig rig="glow" dir="tl"/>
        </a:scene3d>
        <a:sp3d>
          <a:bevelT w="0" h="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0" kern="1200" dirty="0" smtClean="0">
              <a:solidFill>
                <a:schemeClr val="bg1">
                  <a:lumMod val="85000"/>
                </a:schemeClr>
              </a:solidFill>
            </a:rPr>
            <a:t>Data Acquisition</a:t>
          </a:r>
          <a:endParaRPr lang="en-US" sz="2800" b="0" kern="1200" dirty="0">
            <a:solidFill>
              <a:schemeClr val="bg1">
                <a:lumMod val="85000"/>
              </a:schemeClr>
            </a:solidFill>
          </a:endParaRPr>
        </a:p>
      </dsp:txBody>
      <dsp:txXfrm rot="10800000">
        <a:off x="0" y="1417254"/>
        <a:ext cx="4402137" cy="464357"/>
      </dsp:txXfrm>
    </dsp:sp>
    <dsp:sp modelId="{D725ED12-A7B1-FB48-9E63-EC6AA5727DD2}">
      <dsp:nvSpPr>
        <dsp:cNvPr id="0" name=""/>
        <dsp:cNvSpPr/>
      </dsp:nvSpPr>
      <dsp:spPr>
        <a:xfrm rot="10800000">
          <a:off x="0" y="730249"/>
          <a:ext cx="4402137" cy="714649"/>
        </a:xfrm>
        <a:prstGeom prst="upArrowCallout">
          <a:avLst/>
        </a:prstGeom>
        <a:solidFill>
          <a:schemeClr val="accent6"/>
        </a:solidFill>
        <a:ln>
          <a:noFill/>
        </a:ln>
        <a:effectLst>
          <a:outerShdw blurRad="50800" dist="63500" dir="2700000" sx="102000" sy="102000" rotWithShape="0">
            <a:srgbClr val="000000">
              <a:alpha val="50000"/>
            </a:srgbClr>
          </a:outerShdw>
        </a:effectLst>
        <a:scene3d>
          <a:camera prst="orthographicFront">
            <a:rot lat="0" lon="0" rev="0"/>
          </a:camera>
          <a:lightRig rig="glow" dir="tl"/>
        </a:scene3d>
        <a:sp3d>
          <a:bevelT w="0" h="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>
              <a:solidFill>
                <a:schemeClr val="bg1">
                  <a:lumMod val="85000"/>
                </a:schemeClr>
              </a:solidFill>
            </a:rPr>
            <a:t>Search/Seizure</a:t>
          </a:r>
          <a:endParaRPr lang="en-US" sz="2800" kern="1200" dirty="0">
            <a:solidFill>
              <a:schemeClr val="bg1">
                <a:lumMod val="85000"/>
              </a:schemeClr>
            </a:solidFill>
          </a:endParaRPr>
        </a:p>
      </dsp:txBody>
      <dsp:txXfrm rot="10800000">
        <a:off x="0" y="730249"/>
        <a:ext cx="4402137" cy="464357"/>
      </dsp:txXfrm>
    </dsp:sp>
    <dsp:sp modelId="{42CC8CEC-6A40-0A41-A9A3-A080ECCA70FD}">
      <dsp:nvSpPr>
        <dsp:cNvPr id="0" name=""/>
        <dsp:cNvSpPr/>
      </dsp:nvSpPr>
      <dsp:spPr>
        <a:xfrm rot="10800000">
          <a:off x="0" y="1895"/>
          <a:ext cx="4402137" cy="714649"/>
        </a:xfrm>
        <a:prstGeom prst="upArrowCallout">
          <a:avLst/>
        </a:prstGeom>
        <a:solidFill>
          <a:schemeClr val="accent6"/>
        </a:solidFill>
        <a:ln>
          <a:noFill/>
        </a:ln>
        <a:effectLst>
          <a:outerShdw blurRad="50800" dist="63500" dir="2700000" sx="102000" sy="102000" rotWithShape="0">
            <a:srgbClr val="000000">
              <a:alpha val="50000"/>
            </a:srgbClr>
          </a:outerShdw>
        </a:effectLst>
        <a:scene3d>
          <a:camera prst="orthographicFront">
            <a:rot lat="0" lon="0" rev="0"/>
          </a:camera>
          <a:lightRig rig="glow" dir="tl"/>
        </a:scene3d>
        <a:sp3d>
          <a:bevelT w="0" h="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>
              <a:solidFill>
                <a:schemeClr val="bg1">
                  <a:lumMod val="85000"/>
                </a:schemeClr>
              </a:solidFill>
            </a:rPr>
            <a:t>Probable Cause</a:t>
          </a:r>
          <a:endParaRPr lang="en-US" sz="2800" kern="1200" dirty="0">
            <a:solidFill>
              <a:schemeClr val="bg1">
                <a:lumMod val="85000"/>
              </a:schemeClr>
            </a:solidFill>
          </a:endParaRPr>
        </a:p>
      </dsp:txBody>
      <dsp:txXfrm rot="10800000">
        <a:off x="0" y="1895"/>
        <a:ext cx="4402137" cy="46435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CA1BBBF7-9372-473C-A564-2B8C6C43238C}" type="datetimeFigureOut">
              <a:rPr lang="en-US" smtClean="0"/>
              <a:pPr/>
              <a:t>2/18/15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3A13A746-FB00-4C38-BAD1-A59EE43A2CF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664474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674442AC-8B22-4E4C-ABE2-AA17C7FB2145}" type="datetimeFigureOut">
              <a:rPr lang="en-US" smtClean="0"/>
              <a:pPr/>
              <a:t>2/18/15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6661" tIns="48331" rIns="96661" bIns="48331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32286BC2-8DF8-F34F-933F-73A05223771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82427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0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017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  <p:sp>
        <p:nvSpPr>
          <p:cNvPr id="5018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95DB337-1090-4394-BB15-53D58B2282D6}" type="slidenum">
              <a:rPr lang="en-US" smtClean="0"/>
              <a:pPr/>
              <a:t>17</a:t>
            </a:fld>
            <a:endParaRPr lang="en-US" dirty="0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3A5D7DE-94A9-3942-845C-1C2C7DF7EA32}" type="slidenum">
              <a:rPr lang="en-US"/>
              <a:pPr/>
              <a:t>40</a:t>
            </a:fld>
            <a:endParaRPr lang="en-US" dirty="0"/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0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  <p:sp>
        <p:nvSpPr>
          <p:cNvPr id="512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FD190EC-47A3-48C0-B22D-59696CD1B544}" type="slidenum">
              <a:rPr lang="en-US" smtClean="0"/>
              <a:pPr/>
              <a:t>18</a:t>
            </a:fld>
            <a:endParaRPr lang="en-US" dirty="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222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  <p:sp>
        <p:nvSpPr>
          <p:cNvPr id="5222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61FF07A-B368-484B-9ECA-9B160C8E803B}" type="slidenum">
              <a:rPr lang="en-US" smtClean="0"/>
              <a:pPr/>
              <a:t>19</a:t>
            </a:fld>
            <a:endParaRPr lang="en-US" dirty="0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Note, this is unlike many other areas of forensics,</a:t>
            </a:r>
            <a:r>
              <a:rPr lang="en-US" baseline="0" dirty="0" smtClean="0"/>
              <a:t> where you actually damage the original evidence in order to process it (ie: blood work, tissue analysis, etc).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Note that you should always preserve original evidence when possible, but due to changing technologies (such as cell phones) and the</a:t>
            </a:r>
            <a:r>
              <a:rPr lang="en-US" baseline="0" dirty="0" smtClean="0"/>
              <a:t> capacity for larger storage devices and networked storage devices (such as servers) you may not always be able to take a complete forensically sound image.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286BC2-8DF8-F34F-933F-73A052237710}" type="slidenum">
              <a:rPr lang="en-US" smtClean="0"/>
              <a:pPr/>
              <a:t>21</a:t>
            </a:fld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403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/>
          </a:p>
        </p:txBody>
      </p:sp>
      <p:sp>
        <p:nvSpPr>
          <p:cNvPr id="4403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388123D-55DB-5946-BF08-365800F67BFB}" type="slidenum">
              <a:rPr lang="en-US"/>
              <a:pPr/>
              <a:t>22</a:t>
            </a:fld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567BA8-7F58-47FE-8B3C-968DFB12E772}" type="slidenum">
              <a:rPr lang="en-US" smtClean="0"/>
              <a:pPr/>
              <a:t>23</a:t>
            </a:fld>
            <a:endParaRPr 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/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DC95597-8515-F044-B1F6-6A63BE0D23E6}" type="slidenum">
              <a:rPr lang="en-US"/>
              <a:pPr/>
              <a:t>37</a:t>
            </a:fld>
            <a:endParaRPr 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584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/>
          </a:p>
        </p:txBody>
      </p:sp>
      <p:sp>
        <p:nvSpPr>
          <p:cNvPr id="3584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18428C6-2EF3-E446-B8F3-06AA8B6E941A}" type="slidenum">
              <a:rPr lang="en-US"/>
              <a:pPr/>
              <a:t>38</a:t>
            </a:fld>
            <a:endParaRPr 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789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/>
          </a:p>
        </p:txBody>
      </p:sp>
      <p:sp>
        <p:nvSpPr>
          <p:cNvPr id="3789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F71FEC1-FCCB-E049-BACE-2B0B2FF9CA6B}" type="slidenum">
              <a:rPr lang="en-US"/>
              <a:pPr/>
              <a:t>39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0"/>
          <p:cNvGrpSpPr/>
          <p:nvPr/>
        </p:nvGrpSpPr>
        <p:grpSpPr>
          <a:xfrm>
            <a:off x="-1" y="3379694"/>
            <a:ext cx="7543801" cy="2604247"/>
            <a:chOff x="-1" y="3379694"/>
            <a:chExt cx="7543801" cy="2604247"/>
          </a:xfrm>
        </p:grpSpPr>
        <p:grpSp>
          <p:nvGrpSpPr>
            <p:cNvPr id="7" name="Group 11"/>
            <p:cNvGrpSpPr/>
            <p:nvPr/>
          </p:nvGrpSpPr>
          <p:grpSpPr>
            <a:xfrm>
              <a:off x="-1" y="3379694"/>
              <a:ext cx="7543801" cy="2604247"/>
              <a:chOff x="-1" y="3379694"/>
              <a:chExt cx="7543801" cy="2604247"/>
            </a:xfrm>
          </p:grpSpPr>
          <p:sp>
            <p:nvSpPr>
              <p:cNvPr id="15" name="Snip Single Corner Rectangle 14"/>
              <p:cNvSpPr/>
              <p:nvPr/>
            </p:nvSpPr>
            <p:spPr>
              <a:xfrm flipV="1">
                <a:off x="-1" y="3393141"/>
                <a:ext cx="7543800" cy="2590800"/>
              </a:xfrm>
              <a:prstGeom prst="snip1Rect">
                <a:avLst>
                  <a:gd name="adj" fmla="val 7379"/>
                </a:avLst>
              </a:prstGeom>
              <a:solidFill>
                <a:schemeClr val="bg1"/>
              </a:solidFill>
              <a:ln>
                <a:noFill/>
              </a:ln>
              <a:effectLst>
                <a:outerShdw blurRad="50800" dist="63500" dir="2700000" algn="tl" rotWithShape="0">
                  <a:prstClr val="black">
                    <a:alpha val="5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dirty="0"/>
              </a:p>
            </p:txBody>
          </p:sp>
          <p:cxnSp>
            <p:nvCxnSpPr>
              <p:cNvPr id="16" name="Straight Connector 15"/>
              <p:cNvCxnSpPr/>
              <p:nvPr/>
            </p:nvCxnSpPr>
            <p:spPr>
              <a:xfrm>
                <a:off x="0" y="3379694"/>
                <a:ext cx="7543800" cy="2377"/>
              </a:xfrm>
              <a:prstGeom prst="line">
                <a:avLst/>
              </a:prstGeom>
              <a:ln w="28575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3" name="Teardrop 12"/>
            <p:cNvSpPr/>
            <p:nvPr/>
          </p:nvSpPr>
          <p:spPr>
            <a:xfrm>
              <a:off x="6817659" y="3621741"/>
              <a:ext cx="394447" cy="394447"/>
            </a:xfrm>
            <a:prstGeom prst="teardrop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3913281"/>
            <a:ext cx="5867400" cy="1470025"/>
          </a:xfrm>
        </p:spPr>
        <p:txBody>
          <a:bodyPr>
            <a:normAutofit/>
          </a:bodyPr>
          <a:lstStyle>
            <a:lvl1pPr algn="r">
              <a:defRPr sz="46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5396753"/>
            <a:ext cx="5867400" cy="573741"/>
          </a:xfrm>
        </p:spPr>
        <p:txBody>
          <a:bodyPr>
            <a:normAutofit/>
          </a:bodyPr>
          <a:lstStyle>
            <a:lvl1pPr marL="0" indent="0" algn="r">
              <a:spcBef>
                <a:spcPct val="0"/>
              </a:spcBef>
              <a:buNone/>
              <a:defRPr sz="14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16200000">
            <a:off x="-734076" y="4503737"/>
            <a:ext cx="2057400" cy="365125"/>
          </a:xfrm>
        </p:spPr>
        <p:txBody>
          <a:bodyPr lIns="91440" tIns="0" bIns="0" anchor="b" anchorCtr="0"/>
          <a:lstStyle>
            <a:lvl1pPr>
              <a:defRPr sz="1400" b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919FDF38-27B6-0542-BDC7-70D3DE4E5D2D}" type="datetimeFigureOut">
              <a:rPr lang="en-US" smtClean="0"/>
              <a:pPr/>
              <a:t>2/18/15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16200000">
            <a:off x="-356811" y="4503737"/>
            <a:ext cx="2057397" cy="365125"/>
          </a:xfrm>
        </p:spPr>
        <p:txBody>
          <a:bodyPr lIns="91440" tIns="0" bIns="0" anchor="t" anchorCtr="0"/>
          <a:lstStyle>
            <a:lvl1pPr algn="l">
              <a:defRPr b="1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pic>
        <p:nvPicPr>
          <p:cNvPr id="11" name="Picture 2" descr="http://www.uri.edu/news/branding/LogoHead.jp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-8" y="5983942"/>
            <a:ext cx="3122823" cy="887706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0"/>
          <p:cNvGrpSpPr/>
          <p:nvPr/>
        </p:nvGrpSpPr>
        <p:grpSpPr>
          <a:xfrm>
            <a:off x="228600" y="228600"/>
            <a:ext cx="4251960" cy="6387352"/>
            <a:chOff x="228600" y="228600"/>
            <a:chExt cx="4251960" cy="6387352"/>
          </a:xfrm>
        </p:grpSpPr>
        <p:sp>
          <p:nvSpPr>
            <p:cNvPr id="12" name="Snip Diagonal Corner Rectangle 11"/>
            <p:cNvSpPr/>
            <p:nvPr/>
          </p:nvSpPr>
          <p:spPr>
            <a:xfrm flipV="1">
              <a:off x="228600" y="228600"/>
              <a:ext cx="4251960" cy="6387352"/>
            </a:xfrm>
            <a:prstGeom prst="snip2DiagRect">
              <a:avLst>
                <a:gd name="adj1" fmla="val 0"/>
                <a:gd name="adj2" fmla="val 3794"/>
              </a:avLst>
            </a:prstGeom>
            <a:solidFill>
              <a:schemeClr val="bg1"/>
            </a:solidFill>
            <a:ln>
              <a:noFill/>
            </a:ln>
            <a:effectLst>
              <a:outerShdw blurRad="50800" dist="63500" dir="2700000" algn="tl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dirty="0"/>
            </a:p>
          </p:txBody>
        </p:sp>
        <p:sp>
          <p:nvSpPr>
            <p:cNvPr id="13" name="Teardrop 12"/>
            <p:cNvSpPr>
              <a:spLocks noChangeAspect="1"/>
            </p:cNvSpPr>
            <p:nvPr/>
          </p:nvSpPr>
          <p:spPr>
            <a:xfrm>
              <a:off x="3886200" y="432548"/>
              <a:ext cx="355002" cy="355002"/>
            </a:xfrm>
            <a:prstGeom prst="teardrop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2176272"/>
            <a:ext cx="3657600" cy="1161288"/>
          </a:xfrm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4654475" y="228600"/>
            <a:ext cx="4251960" cy="6391656"/>
          </a:xfrm>
          <a:prstGeom prst="snip2DiagRect">
            <a:avLst>
              <a:gd name="adj1" fmla="val 0"/>
              <a:gd name="adj2" fmla="val 4017"/>
            </a:avLst>
          </a:prstGeom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SzPct val="90000"/>
              <a:buFont typeface="Wingdings 2" pitchFamily="18" charset="2"/>
              <a:buNone/>
              <a:defRPr sz="18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352" y="3342401"/>
            <a:ext cx="3657600" cy="2595282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buNone/>
              <a:defRPr sz="18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58952" y="6300216"/>
            <a:ext cx="1298448" cy="365125"/>
          </a:xfrm>
        </p:spPr>
        <p:txBody>
          <a:bodyPr/>
          <a:lstStyle/>
          <a:p>
            <a:fld id="{919FDF38-27B6-0542-BDC7-70D3DE4E5D2D}" type="datetimeFigureOut">
              <a:rPr lang="en-US" smtClean="0"/>
              <a:pPr/>
              <a:t>2/18/15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057400" y="6300216"/>
            <a:ext cx="2340864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01752" y="6300216"/>
            <a:ext cx="448056" cy="365125"/>
          </a:xfrm>
        </p:spPr>
        <p:txBody>
          <a:bodyPr/>
          <a:lstStyle>
            <a:lvl1pPr algn="l">
              <a:defRPr/>
            </a:lvl1pPr>
          </a:lstStyle>
          <a:p>
            <a:fld id="{33839037-4829-A74E-91CC-24FD5178E51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Diagonal Corner Rectangle 8"/>
          <p:cNvSpPr/>
          <p:nvPr/>
        </p:nvSpPr>
        <p:spPr>
          <a:xfrm flipV="1">
            <a:off x="228600" y="4648200"/>
            <a:ext cx="8686800" cy="1963271"/>
          </a:xfrm>
          <a:prstGeom prst="snip2DiagRect">
            <a:avLst>
              <a:gd name="adj1" fmla="val 0"/>
              <a:gd name="adj2" fmla="val 9373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648200"/>
            <a:ext cx="8153400" cy="609600"/>
          </a:xfrm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FDF38-27B6-0542-BDC7-70D3DE4E5D2D}" type="datetimeFigureOut">
              <a:rPr lang="en-US" smtClean="0"/>
              <a:pPr/>
              <a:t>2/18/15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39037-4829-A74E-91CC-24FD5178E51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257799"/>
            <a:ext cx="8156448" cy="820272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ct val="0"/>
              </a:spcBef>
              <a:buNone/>
              <a:defRPr sz="18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 flipH="1">
            <a:off x="228600" y="228600"/>
            <a:ext cx="8677835" cy="4267200"/>
          </a:xfrm>
          <a:prstGeom prst="snip2DiagRect">
            <a:avLst>
              <a:gd name="adj1" fmla="val 0"/>
              <a:gd name="adj2" fmla="val 4332"/>
            </a:avLst>
          </a:prstGeom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SzPct val="90000"/>
              <a:buFont typeface="Wingdings 2" pitchFamily="18" charset="2"/>
              <a:buNone/>
              <a:defRPr sz="18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los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FDF38-27B6-0542-BDC7-70D3DE4E5D2D}" type="datetimeFigureOut">
              <a:rPr lang="en-US" smtClean="0"/>
              <a:pPr/>
              <a:t>2/18/15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39037-4829-A74E-91CC-24FD5178E51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Diagonal Corner Rectangle 8"/>
          <p:cNvSpPr/>
          <p:nvPr/>
        </p:nvSpPr>
        <p:spPr>
          <a:xfrm flipV="1">
            <a:off x="228600" y="1707776"/>
            <a:ext cx="8686800" cy="4908176"/>
          </a:xfrm>
          <a:prstGeom prst="snip2DiagRect">
            <a:avLst>
              <a:gd name="adj1" fmla="val 0"/>
              <a:gd name="adj2" fmla="val 4003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dirty="0"/>
          </a:p>
        </p:txBody>
      </p:sp>
      <p:sp>
        <p:nvSpPr>
          <p:cNvPr id="10" name="Snip Diagonal Corner Rectangle 9"/>
          <p:cNvSpPr/>
          <p:nvPr/>
        </p:nvSpPr>
        <p:spPr>
          <a:xfrm flipV="1">
            <a:off x="228600" y="228597"/>
            <a:ext cx="8686800" cy="1277473"/>
          </a:xfrm>
          <a:prstGeom prst="snip2DiagRect">
            <a:avLst>
              <a:gd name="adj1" fmla="val 0"/>
              <a:gd name="adj2" fmla="val 11674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FDF38-27B6-0542-BDC7-70D3DE4E5D2D}" type="datetimeFigureOut">
              <a:rPr lang="en-US" smtClean="0"/>
              <a:pPr/>
              <a:t>2/18/15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39037-4829-A74E-91CC-24FD5178E51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nip Diagonal Corner Rectangle 7"/>
          <p:cNvSpPr/>
          <p:nvPr/>
        </p:nvSpPr>
        <p:spPr>
          <a:xfrm flipV="1">
            <a:off x="228600" y="228600"/>
            <a:ext cx="8686800" cy="6387352"/>
          </a:xfrm>
          <a:prstGeom prst="snip2DiagRect">
            <a:avLst>
              <a:gd name="adj1" fmla="val 0"/>
              <a:gd name="adj2" fmla="val 2529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dirty="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67600" y="838201"/>
            <a:ext cx="1219200" cy="5105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9462" y="838201"/>
            <a:ext cx="6307138" cy="5105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FDF38-27B6-0542-BDC7-70D3DE4E5D2D}" type="datetimeFigureOut">
              <a:rPr lang="en-US" smtClean="0"/>
              <a:pPr/>
              <a:t>2/18/15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39037-4829-A74E-91CC-24FD5178E51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Diagonal Corner Rectangle 8"/>
          <p:cNvSpPr/>
          <p:nvPr/>
        </p:nvSpPr>
        <p:spPr>
          <a:xfrm flipV="1">
            <a:off x="228600" y="1707776"/>
            <a:ext cx="8686800" cy="4908176"/>
          </a:xfrm>
          <a:prstGeom prst="snip2DiagRect">
            <a:avLst>
              <a:gd name="adj1" fmla="val 0"/>
              <a:gd name="adj2" fmla="val 4003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dirty="0"/>
          </a:p>
        </p:txBody>
      </p:sp>
      <p:sp>
        <p:nvSpPr>
          <p:cNvPr id="10" name="Snip Diagonal Corner Rectangle 9"/>
          <p:cNvSpPr/>
          <p:nvPr/>
        </p:nvSpPr>
        <p:spPr>
          <a:xfrm flipV="1">
            <a:off x="228600" y="228597"/>
            <a:ext cx="8686800" cy="1277473"/>
          </a:xfrm>
          <a:prstGeom prst="snip2DiagRect">
            <a:avLst>
              <a:gd name="adj1" fmla="val 0"/>
              <a:gd name="adj2" fmla="val 11674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FDF38-27B6-0542-BDC7-70D3DE4E5D2D}" type="datetimeFigureOut">
              <a:rPr lang="en-US" smtClean="0"/>
              <a:pPr/>
              <a:t>2/18/15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39037-4829-A74E-91CC-24FD5178E511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4994" name="Picture 2" descr="http://www.uri.edu/news/branding/LogoHead.jp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232009" y="6125860"/>
            <a:ext cx="2623572" cy="745787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4"/>
          <p:cNvGrpSpPr/>
          <p:nvPr/>
        </p:nvGrpSpPr>
        <p:grpSpPr>
          <a:xfrm>
            <a:off x="-1" y="3379694"/>
            <a:ext cx="7543801" cy="2604247"/>
            <a:chOff x="-1" y="3379694"/>
            <a:chExt cx="7543801" cy="2604247"/>
          </a:xfrm>
        </p:grpSpPr>
        <p:grpSp>
          <p:nvGrpSpPr>
            <p:cNvPr id="7" name="Group 11"/>
            <p:cNvGrpSpPr/>
            <p:nvPr/>
          </p:nvGrpSpPr>
          <p:grpSpPr>
            <a:xfrm>
              <a:off x="-1" y="3379694"/>
              <a:ext cx="7543801" cy="2604247"/>
              <a:chOff x="-1" y="3379694"/>
              <a:chExt cx="7543801" cy="2604247"/>
            </a:xfrm>
          </p:grpSpPr>
          <p:sp>
            <p:nvSpPr>
              <p:cNvPr id="17" name="Snip Single Corner Rectangle 16"/>
              <p:cNvSpPr/>
              <p:nvPr/>
            </p:nvSpPr>
            <p:spPr>
              <a:xfrm flipV="1">
                <a:off x="-1" y="3393141"/>
                <a:ext cx="7543800" cy="2590800"/>
              </a:xfrm>
              <a:prstGeom prst="snip1Rect">
                <a:avLst>
                  <a:gd name="adj" fmla="val 7379"/>
                </a:avLst>
              </a:prstGeom>
              <a:solidFill>
                <a:schemeClr val="bg1"/>
              </a:solidFill>
              <a:ln>
                <a:noFill/>
              </a:ln>
              <a:effectLst>
                <a:outerShdw blurRad="50800" dist="63500" dir="2700000" algn="tl" rotWithShape="0">
                  <a:prstClr val="black">
                    <a:alpha val="5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dirty="0"/>
              </a:p>
            </p:txBody>
          </p:sp>
          <p:cxnSp>
            <p:nvCxnSpPr>
              <p:cNvPr id="18" name="Straight Connector 17"/>
              <p:cNvCxnSpPr/>
              <p:nvPr/>
            </p:nvCxnSpPr>
            <p:spPr>
              <a:xfrm>
                <a:off x="0" y="3379694"/>
                <a:ext cx="7543800" cy="2377"/>
              </a:xfrm>
              <a:prstGeom prst="line">
                <a:avLst/>
              </a:prstGeom>
              <a:ln w="28575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6" name="Teardrop 15"/>
            <p:cNvSpPr/>
            <p:nvPr/>
          </p:nvSpPr>
          <p:spPr>
            <a:xfrm>
              <a:off x="6817659" y="3621741"/>
              <a:ext cx="394447" cy="394447"/>
            </a:xfrm>
            <a:prstGeom prst="teardrop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3913281"/>
            <a:ext cx="5867400" cy="1470025"/>
          </a:xfrm>
        </p:spPr>
        <p:txBody>
          <a:bodyPr>
            <a:normAutofit/>
          </a:bodyPr>
          <a:lstStyle>
            <a:lvl1pPr algn="r">
              <a:defRPr sz="46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5396753"/>
            <a:ext cx="5867400" cy="573741"/>
          </a:xfrm>
        </p:spPr>
        <p:txBody>
          <a:bodyPr>
            <a:normAutofit/>
          </a:bodyPr>
          <a:lstStyle>
            <a:lvl1pPr marL="0" indent="0" algn="r">
              <a:spcBef>
                <a:spcPct val="0"/>
              </a:spcBef>
              <a:buNone/>
              <a:defRPr sz="14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16200000">
            <a:off x="-734076" y="4503737"/>
            <a:ext cx="2057400" cy="365125"/>
          </a:xfrm>
        </p:spPr>
        <p:txBody>
          <a:bodyPr lIns="91440" tIns="0" bIns="0" anchor="b" anchorCtr="0"/>
          <a:lstStyle>
            <a:lvl1pPr>
              <a:defRPr sz="1400" b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919FDF38-27B6-0542-BDC7-70D3DE4E5D2D}" type="datetimeFigureOut">
              <a:rPr lang="en-US" smtClean="0"/>
              <a:pPr/>
              <a:t>2/18/15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16200000">
            <a:off x="-356811" y="4503737"/>
            <a:ext cx="2057397" cy="365125"/>
          </a:xfrm>
        </p:spPr>
        <p:txBody>
          <a:bodyPr lIns="91440" tIns="0" bIns="0" anchor="t" anchorCtr="0"/>
          <a:lstStyle>
            <a:lvl1pPr algn="l">
              <a:defRPr b="1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2"/>
          </p:nvPr>
        </p:nvSpPr>
        <p:spPr>
          <a:xfrm>
            <a:off x="0" y="676835"/>
            <a:ext cx="7543800" cy="2587752"/>
          </a:xfrm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dirty="0" smtClean="0"/>
              <a:t>Click icon to add picture</a:t>
            </a:r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6"/>
          <p:cNvGrpSpPr/>
          <p:nvPr/>
        </p:nvGrpSpPr>
        <p:grpSpPr>
          <a:xfrm flipH="1">
            <a:off x="1600199" y="2126877"/>
            <a:ext cx="7543801" cy="2604247"/>
            <a:chOff x="-1" y="3379694"/>
            <a:chExt cx="7543801" cy="2604247"/>
          </a:xfrm>
        </p:grpSpPr>
        <p:grpSp>
          <p:nvGrpSpPr>
            <p:cNvPr id="7" name="Group 11"/>
            <p:cNvGrpSpPr/>
            <p:nvPr/>
          </p:nvGrpSpPr>
          <p:grpSpPr>
            <a:xfrm>
              <a:off x="-1" y="3379694"/>
              <a:ext cx="7543801" cy="2604247"/>
              <a:chOff x="-1" y="3379694"/>
              <a:chExt cx="7543801" cy="2604247"/>
            </a:xfrm>
          </p:grpSpPr>
          <p:sp>
            <p:nvSpPr>
              <p:cNvPr id="10" name="Snip Single Corner Rectangle 9"/>
              <p:cNvSpPr/>
              <p:nvPr/>
            </p:nvSpPr>
            <p:spPr>
              <a:xfrm flipV="1">
                <a:off x="-1" y="3393141"/>
                <a:ext cx="7543800" cy="2590800"/>
              </a:xfrm>
              <a:prstGeom prst="snip1Rect">
                <a:avLst>
                  <a:gd name="adj" fmla="val 7379"/>
                </a:avLst>
              </a:prstGeom>
              <a:solidFill>
                <a:schemeClr val="bg1"/>
              </a:solidFill>
              <a:ln>
                <a:noFill/>
              </a:ln>
              <a:effectLst>
                <a:outerShdw blurRad="50800" dist="63500" dir="2700000" algn="tl" rotWithShape="0">
                  <a:prstClr val="black">
                    <a:alpha val="5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dirty="0"/>
              </a:p>
            </p:txBody>
          </p:sp>
          <p:cxnSp>
            <p:nvCxnSpPr>
              <p:cNvPr id="11" name="Straight Connector 10"/>
              <p:cNvCxnSpPr/>
              <p:nvPr/>
            </p:nvCxnSpPr>
            <p:spPr>
              <a:xfrm>
                <a:off x="0" y="3379694"/>
                <a:ext cx="7543800" cy="2377"/>
              </a:xfrm>
              <a:prstGeom prst="line">
                <a:avLst/>
              </a:prstGeom>
              <a:ln w="28575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" name="Teardrop 8"/>
            <p:cNvSpPr/>
            <p:nvPr/>
          </p:nvSpPr>
          <p:spPr>
            <a:xfrm flipH="1">
              <a:off x="228599" y="3621741"/>
              <a:ext cx="394447" cy="394447"/>
            </a:xfrm>
            <a:prstGeom prst="teardrop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36105" y="2653553"/>
            <a:ext cx="5870448" cy="1472184"/>
          </a:xfrm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36105" y="4134881"/>
            <a:ext cx="5870448" cy="576072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300"/>
              </a:spcBef>
              <a:buClr>
                <a:schemeClr val="accent1"/>
              </a:buClr>
              <a:buSzPct val="90000"/>
              <a:buFont typeface="Wingdings 2" pitchFamily="18" charset="2"/>
              <a:buNone/>
              <a:defRPr sz="14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16200000">
            <a:off x="8033590" y="3475037"/>
            <a:ext cx="1828801" cy="365125"/>
          </a:xfrm>
        </p:spPr>
        <p:txBody>
          <a:bodyPr vert="horz" lIns="91440" tIns="0" rIns="91440" bIns="0" rtlCol="0" anchor="t" anchorCtr="0"/>
          <a:lstStyle>
            <a:lvl1pPr marL="0" algn="l" defTabSz="914400" rtl="0" eaLnBrk="1" latinLnBrk="0" hangingPunct="1">
              <a:defRPr sz="1100" b="1" kern="120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16200000">
            <a:off x="7658009" y="3475037"/>
            <a:ext cx="1828800" cy="365125"/>
          </a:xfrm>
        </p:spPr>
        <p:txBody>
          <a:bodyPr vert="horz" lIns="91440" tIns="0" rIns="91440" bIns="0" rtlCol="0" anchor="b" anchorCtr="0"/>
          <a:lstStyle>
            <a:lvl1pPr marL="0" algn="l" defTabSz="914400" rtl="0" eaLnBrk="1" latinLnBrk="0" hangingPunct="1">
              <a:defRPr sz="1400" b="1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919FDF38-27B6-0542-BDC7-70D3DE4E5D2D}" type="datetimeFigureOut">
              <a:rPr lang="en-US" smtClean="0"/>
              <a:pPr/>
              <a:t>2/18/15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nip Diagonal Corner Rectangle 10"/>
          <p:cNvSpPr/>
          <p:nvPr/>
        </p:nvSpPr>
        <p:spPr>
          <a:xfrm flipV="1">
            <a:off x="228600" y="1707776"/>
            <a:ext cx="8686800" cy="4908176"/>
          </a:xfrm>
          <a:prstGeom prst="snip2DiagRect">
            <a:avLst>
              <a:gd name="adj1" fmla="val 0"/>
              <a:gd name="adj2" fmla="val 4003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dirty="0"/>
          </a:p>
        </p:txBody>
      </p:sp>
      <p:sp>
        <p:nvSpPr>
          <p:cNvPr id="12" name="Snip Diagonal Corner Rectangle 11"/>
          <p:cNvSpPr/>
          <p:nvPr/>
        </p:nvSpPr>
        <p:spPr>
          <a:xfrm flipV="1">
            <a:off x="228600" y="228597"/>
            <a:ext cx="8686800" cy="1277473"/>
          </a:xfrm>
          <a:prstGeom prst="snip2DiagRect">
            <a:avLst>
              <a:gd name="adj1" fmla="val 0"/>
              <a:gd name="adj2" fmla="val 11674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295833"/>
            <a:ext cx="7583488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9461" y="1981201"/>
            <a:ext cx="3657600" cy="39751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5351" y="1981201"/>
            <a:ext cx="3657600" cy="39751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FDF38-27B6-0542-BDC7-70D3DE4E5D2D}" type="datetimeFigureOut">
              <a:rPr lang="en-US" smtClean="0"/>
              <a:pPr/>
              <a:t>2/18/15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39037-4829-A74E-91CC-24FD5178E51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nip Diagonal Corner Rectangle 11"/>
          <p:cNvSpPr/>
          <p:nvPr/>
        </p:nvSpPr>
        <p:spPr>
          <a:xfrm flipV="1">
            <a:off x="228600" y="1707776"/>
            <a:ext cx="8686800" cy="4908176"/>
          </a:xfrm>
          <a:prstGeom prst="snip2DiagRect">
            <a:avLst>
              <a:gd name="adj1" fmla="val 0"/>
              <a:gd name="adj2" fmla="val 4003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dirty="0"/>
          </a:p>
        </p:txBody>
      </p:sp>
      <p:sp>
        <p:nvSpPr>
          <p:cNvPr id="13" name="Snip Diagonal Corner Rectangle 12"/>
          <p:cNvSpPr/>
          <p:nvPr/>
        </p:nvSpPr>
        <p:spPr>
          <a:xfrm flipV="1">
            <a:off x="228600" y="228597"/>
            <a:ext cx="8686800" cy="1277473"/>
          </a:xfrm>
          <a:prstGeom prst="snip2DiagRect">
            <a:avLst>
              <a:gd name="adj1" fmla="val 0"/>
              <a:gd name="adj2" fmla="val 11674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295833"/>
            <a:ext cx="7583488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852426"/>
            <a:ext cx="3657600" cy="868362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ct val="0"/>
              </a:spcBef>
              <a:buNone/>
              <a:defRPr sz="26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9463" y="2743200"/>
            <a:ext cx="3657600" cy="32131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5351" y="1852426"/>
            <a:ext cx="3657600" cy="868362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ct val="0"/>
              </a:spcBef>
              <a:buNone/>
              <a:defRPr sz="26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5351" y="2743200"/>
            <a:ext cx="3657600" cy="32131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FDF38-27B6-0542-BDC7-70D3DE4E5D2D}" type="datetimeFigureOut">
              <a:rPr lang="en-US" smtClean="0"/>
              <a:pPr/>
              <a:t>2/18/15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39037-4829-A74E-91CC-24FD5178E51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Diagonal Corner Rectangle 8"/>
          <p:cNvSpPr/>
          <p:nvPr/>
        </p:nvSpPr>
        <p:spPr>
          <a:xfrm flipV="1">
            <a:off x="228600" y="1707776"/>
            <a:ext cx="8686800" cy="4908176"/>
          </a:xfrm>
          <a:prstGeom prst="snip2DiagRect">
            <a:avLst>
              <a:gd name="adj1" fmla="val 0"/>
              <a:gd name="adj2" fmla="val 4003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dirty="0"/>
          </a:p>
        </p:txBody>
      </p:sp>
      <p:sp>
        <p:nvSpPr>
          <p:cNvPr id="10" name="Snip Diagonal Corner Rectangle 9"/>
          <p:cNvSpPr/>
          <p:nvPr/>
        </p:nvSpPr>
        <p:spPr>
          <a:xfrm flipV="1">
            <a:off x="228600" y="228597"/>
            <a:ext cx="8686800" cy="1277473"/>
          </a:xfrm>
          <a:prstGeom prst="snip2DiagRect">
            <a:avLst>
              <a:gd name="adj1" fmla="val 0"/>
              <a:gd name="adj2" fmla="val 11674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FDF38-27B6-0542-BDC7-70D3DE4E5D2D}" type="datetimeFigureOut">
              <a:rPr lang="en-US" smtClean="0"/>
              <a:pPr/>
              <a:t>2/18/15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39037-4829-A74E-91CC-24FD5178E51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nip Diagonal Corner Rectangle 5"/>
          <p:cNvSpPr/>
          <p:nvPr/>
        </p:nvSpPr>
        <p:spPr>
          <a:xfrm flipV="1">
            <a:off x="228600" y="228600"/>
            <a:ext cx="8686800" cy="6387352"/>
          </a:xfrm>
          <a:prstGeom prst="snip2DiagRect">
            <a:avLst>
              <a:gd name="adj1" fmla="val 0"/>
              <a:gd name="adj2" fmla="val 2529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FDF38-27B6-0542-BDC7-70D3DE4E5D2D}" type="datetimeFigureOut">
              <a:rPr lang="en-US" smtClean="0"/>
              <a:pPr/>
              <a:t>2/18/15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39037-4829-A74E-91CC-24FD5178E51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1"/>
          <p:cNvGrpSpPr/>
          <p:nvPr/>
        </p:nvGrpSpPr>
        <p:grpSpPr>
          <a:xfrm>
            <a:off x="228600" y="228600"/>
            <a:ext cx="4251960" cy="6387352"/>
            <a:chOff x="228600" y="228600"/>
            <a:chExt cx="4251960" cy="6387352"/>
          </a:xfrm>
        </p:grpSpPr>
        <p:sp>
          <p:nvSpPr>
            <p:cNvPr id="13" name="Snip Diagonal Corner Rectangle 12"/>
            <p:cNvSpPr/>
            <p:nvPr/>
          </p:nvSpPr>
          <p:spPr>
            <a:xfrm flipV="1">
              <a:off x="228600" y="228600"/>
              <a:ext cx="4251960" cy="6387352"/>
            </a:xfrm>
            <a:prstGeom prst="snip2DiagRect">
              <a:avLst>
                <a:gd name="adj1" fmla="val 0"/>
                <a:gd name="adj2" fmla="val 3794"/>
              </a:avLst>
            </a:prstGeom>
            <a:solidFill>
              <a:schemeClr val="bg1"/>
            </a:solidFill>
            <a:ln>
              <a:noFill/>
            </a:ln>
            <a:effectLst>
              <a:outerShdw blurRad="50800" dist="63500" dir="2700000" algn="tl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dirty="0"/>
            </a:p>
          </p:txBody>
        </p:sp>
        <p:sp>
          <p:nvSpPr>
            <p:cNvPr id="14" name="Teardrop 13"/>
            <p:cNvSpPr>
              <a:spLocks noChangeAspect="1"/>
            </p:cNvSpPr>
            <p:nvPr/>
          </p:nvSpPr>
          <p:spPr>
            <a:xfrm>
              <a:off x="3886200" y="432548"/>
              <a:ext cx="355002" cy="355002"/>
            </a:xfrm>
            <a:prstGeom prst="teardrop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dirty="0"/>
            </a:p>
          </p:txBody>
        </p:sp>
      </p:grpSp>
      <p:sp>
        <p:nvSpPr>
          <p:cNvPr id="15" name="Snip Diagonal Corner Rectangle 14"/>
          <p:cNvSpPr/>
          <p:nvPr/>
        </p:nvSpPr>
        <p:spPr>
          <a:xfrm flipV="1">
            <a:off x="4648200" y="228600"/>
            <a:ext cx="4251960" cy="6387352"/>
          </a:xfrm>
          <a:prstGeom prst="snip2DiagRect">
            <a:avLst>
              <a:gd name="adj1" fmla="val 0"/>
              <a:gd name="adj2" fmla="val 3794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5780" y="2177303"/>
            <a:ext cx="3657600" cy="1162050"/>
          </a:xfrm>
        </p:spPr>
        <p:txBody>
          <a:bodyPr anchor="b">
            <a:normAutofit/>
          </a:bodyPr>
          <a:lstStyle>
            <a:lvl1pPr algn="l">
              <a:defRPr sz="3000" b="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45380" y="609600"/>
            <a:ext cx="3657600" cy="53340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5780" y="3352799"/>
            <a:ext cx="3657600" cy="2590801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2000" y="6297706"/>
            <a:ext cx="1295400" cy="365125"/>
          </a:xfrm>
        </p:spPr>
        <p:txBody>
          <a:bodyPr/>
          <a:lstStyle/>
          <a:p>
            <a:fld id="{919FDF38-27B6-0542-BDC7-70D3DE4E5D2D}" type="datetimeFigureOut">
              <a:rPr lang="en-US" smtClean="0"/>
              <a:pPr/>
              <a:t>2/18/15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057400" y="6297706"/>
            <a:ext cx="2339788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04800" y="6297706"/>
            <a:ext cx="443753" cy="365125"/>
          </a:xfrm>
        </p:spPr>
        <p:txBody>
          <a:bodyPr/>
          <a:lstStyle>
            <a:lvl1pPr algn="l">
              <a:defRPr/>
            </a:lvl1pPr>
          </a:lstStyle>
          <a:p>
            <a:fld id="{33839037-4829-A74E-91CC-24FD5178E51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9463" y="295833"/>
            <a:ext cx="7583488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949824"/>
            <a:ext cx="7583488" cy="40072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28600" y="624391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919FDF38-27B6-0542-BDC7-70D3DE4E5D2D}" type="datetimeFigureOut">
              <a:rPr lang="en-US" smtClean="0"/>
              <a:pPr/>
              <a:t>2/18/15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67400" y="624840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05300" y="6248400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="1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33839037-4829-A74E-91CC-24FD5178E51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97" r:id="rId1"/>
    <p:sldLayoutId id="2147483798" r:id="rId2"/>
    <p:sldLayoutId id="2147483799" r:id="rId3"/>
    <p:sldLayoutId id="2147483800" r:id="rId4"/>
    <p:sldLayoutId id="2147483801" r:id="rId5"/>
    <p:sldLayoutId id="2147483802" r:id="rId6"/>
    <p:sldLayoutId id="2147483803" r:id="rId7"/>
    <p:sldLayoutId id="2147483804" r:id="rId8"/>
    <p:sldLayoutId id="2147483805" r:id="rId9"/>
    <p:sldLayoutId id="2147483806" r:id="rId10"/>
    <p:sldLayoutId id="2147483807" r:id="rId11"/>
    <p:sldLayoutId id="2147483808" r:id="rId12"/>
    <p:sldLayoutId id="2147483809" r:id="rId13"/>
    <p:sldLayoutId id="2147483810" r:id="rId14"/>
  </p:sldLayoutIdLst>
  <p:txStyles>
    <p:titleStyle>
      <a:lvl1pPr algn="l" defTabSz="914400" rtl="0" eaLnBrk="1" latinLnBrk="0" hangingPunct="1">
        <a:spcBef>
          <a:spcPct val="0"/>
        </a:spcBef>
        <a:buNone/>
        <a:defRPr sz="3800" kern="1200">
          <a:solidFill>
            <a:schemeClr val="tx1">
              <a:lumMod val="90000"/>
              <a:lumOff val="10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Clr>
          <a:schemeClr val="accent1"/>
        </a:buClr>
        <a:buSzPct val="90000"/>
        <a:buFont typeface="Wingdings 2" pitchFamily="18" charset="2"/>
        <a:buChar char=""/>
        <a:defRPr sz="2200" kern="120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/>
        </a:buClr>
        <a:buSzPct val="90000"/>
        <a:buFont typeface="Wingdings 2" pitchFamily="18" charset="2"/>
        <a:buChar char=""/>
        <a:defRPr sz="2000" kern="120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ts val="600"/>
        </a:spcBef>
        <a:buClr>
          <a:schemeClr val="accent1"/>
        </a:buClr>
        <a:buSzPct val="90000"/>
        <a:buFont typeface="Wingdings 2" pitchFamily="18" charset="2"/>
        <a:buChar char=""/>
        <a:defRPr sz="1800" kern="120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ts val="600"/>
        </a:spcBef>
        <a:buClr>
          <a:schemeClr val="accent1"/>
        </a:buClr>
        <a:buSzPct val="90000"/>
        <a:buFont typeface="Wingdings 2" pitchFamily="18" charset="2"/>
        <a:buChar char=""/>
        <a:defRPr sz="1800" kern="120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ts val="600"/>
        </a:spcBef>
        <a:buClr>
          <a:schemeClr val="accent1"/>
        </a:buClr>
        <a:buSzPct val="90000"/>
        <a:buFont typeface="Wingdings 2" pitchFamily="18" charset="2"/>
        <a:buChar char=""/>
        <a:defRPr sz="1800" kern="120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4" Type="http://schemas.openxmlformats.org/officeDocument/2006/relationships/image" Target="../media/image24.jpeg"/><Relationship Id="rId5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4" Type="http://schemas.openxmlformats.org/officeDocument/2006/relationships/image" Target="../media/image29.png"/><Relationship Id="rId5" Type="http://schemas.openxmlformats.org/officeDocument/2006/relationships/image" Target="../media/image30.png"/><Relationship Id="rId6" Type="http://schemas.openxmlformats.org/officeDocument/2006/relationships/image" Target="../media/image31.png"/><Relationship Id="rId7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4" Type="http://schemas.openxmlformats.org/officeDocument/2006/relationships/image" Target="../media/image35.png"/><Relationship Id="rId5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3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7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7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8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9.jpeg"/><Relationship Id="rId3" Type="http://schemas.openxmlformats.org/officeDocument/2006/relationships/image" Target="../media/image2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0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4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4" Type="http://schemas.openxmlformats.org/officeDocument/2006/relationships/diagramLayout" Target="../diagrams/layout2.xml"/><Relationship Id="rId5" Type="http://schemas.openxmlformats.org/officeDocument/2006/relationships/diagramQuickStyle" Target="../diagrams/quickStyle2.xml"/><Relationship Id="rId6" Type="http://schemas.openxmlformats.org/officeDocument/2006/relationships/diagramColors" Target="../diagrams/colors2.xml"/><Relationship Id="rId7" Type="http://schemas.microsoft.com/office/2007/relationships/diagramDrawing" Target="../diagrams/drawing2.xml"/><Relationship Id="rId8" Type="http://schemas.openxmlformats.org/officeDocument/2006/relationships/image" Target="../media/image43.png"/><Relationship Id="rId9" Type="http://schemas.openxmlformats.org/officeDocument/2006/relationships/image" Target="../media/image44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4" Type="http://schemas.openxmlformats.org/officeDocument/2006/relationships/diagramQuickStyle" Target="../diagrams/quickStyle3.xml"/><Relationship Id="rId5" Type="http://schemas.openxmlformats.org/officeDocument/2006/relationships/diagramColors" Target="../diagrams/colors3.xml"/><Relationship Id="rId6" Type="http://schemas.microsoft.com/office/2007/relationships/diagramDrawing" Target="../diagrams/drawing3.xml"/><Relationship Id="rId7" Type="http://schemas.openxmlformats.org/officeDocument/2006/relationships/image" Target="../media/image44.jpeg"/><Relationship Id="rId8" Type="http://schemas.openxmlformats.org/officeDocument/2006/relationships/image" Target="../media/image45.jpeg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6.png"/><Relationship Id="rId3" Type="http://schemas.openxmlformats.org/officeDocument/2006/relationships/image" Target="../media/image47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8.png"/><Relationship Id="rId3" Type="http://schemas.openxmlformats.org/officeDocument/2006/relationships/image" Target="../media/image49.jpe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0.jpeg"/><Relationship Id="rId3" Type="http://schemas.openxmlformats.org/officeDocument/2006/relationships/image" Target="../media/image51.jpe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2.jpe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.jpe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.jpe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53.pn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gif"/><Relationship Id="rId4" Type="http://schemas.openxmlformats.org/officeDocument/2006/relationships/image" Target="../media/image56.gif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54.pn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4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4" Type="http://schemas.openxmlformats.org/officeDocument/2006/relationships/image" Target="../media/image15.jpeg"/><Relationship Id="rId5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4" Type="http://schemas.openxmlformats.org/officeDocument/2006/relationships/hyperlink" Target="http://www.amitbhawani.com/blog/Images/T/Twitter-Icon.png" TargetMode="External"/><Relationship Id="rId5" Type="http://schemas.openxmlformats.org/officeDocument/2006/relationships/image" Target="../media/image19.png"/><Relationship Id="rId6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980" y="2759051"/>
            <a:ext cx="5867400" cy="1470025"/>
          </a:xfrm>
        </p:spPr>
        <p:txBody>
          <a:bodyPr>
            <a:normAutofit/>
          </a:bodyPr>
          <a:lstStyle/>
          <a:p>
            <a:r>
              <a:rPr lang="en-US" dirty="0" smtClean="0"/>
              <a:t>Cyber Forensics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19331" y="4167573"/>
            <a:ext cx="6219669" cy="573741"/>
          </a:xfrm>
        </p:spPr>
        <p:txBody>
          <a:bodyPr>
            <a:noAutofit/>
          </a:bodyPr>
          <a:lstStyle/>
          <a:p>
            <a:r>
              <a:rPr lang="en-US" sz="2000" dirty="0" smtClean="0"/>
              <a:t>Jacob Fonseca</a:t>
            </a:r>
          </a:p>
          <a:p>
            <a:r>
              <a:rPr lang="en-US" sz="2000" dirty="0" smtClean="0"/>
              <a:t>Manager, Digital Forensics and Cyber Security Center</a:t>
            </a:r>
          </a:p>
          <a:p>
            <a:r>
              <a:rPr lang="en-US" sz="2000" dirty="0" smtClean="0"/>
              <a:t>The University of Rhode Island</a:t>
            </a:r>
          </a:p>
          <a:p>
            <a:r>
              <a:rPr lang="en-US" sz="2800" b="1" dirty="0" smtClean="0"/>
              <a:t>Web:     dfcsc.uri.edu</a:t>
            </a:r>
            <a:endParaRPr lang="en-US" sz="2800" b="1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1923378"/>
            <a:ext cx="7541979" cy="150562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Evolution of Digital Forensics </a:t>
            </a:r>
            <a:br>
              <a:rPr lang="en-US" dirty="0" smtClean="0"/>
            </a:br>
            <a:r>
              <a:rPr lang="en-US" dirty="0" smtClean="0"/>
              <a:t>The Advanced Persistent Threat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0" hangingPunct="0">
              <a:spcBef>
                <a:spcPct val="20000"/>
              </a:spcBef>
              <a:buClr>
                <a:srgbClr val="D9AA00"/>
              </a:buClr>
              <a:buSzPct val="75000"/>
            </a:pPr>
            <a:r>
              <a:rPr lang="en-US" sz="2400" dirty="0" smtClean="0">
                <a:ea typeface="Arial" charset="0"/>
                <a:cs typeface="Arial" charset="0"/>
              </a:rPr>
              <a:t>Phishing</a:t>
            </a:r>
          </a:p>
          <a:p>
            <a:pPr eaLnBrk="0" hangingPunct="0">
              <a:spcBef>
                <a:spcPct val="20000"/>
              </a:spcBef>
              <a:buClr>
                <a:srgbClr val="D9AA00"/>
              </a:buClr>
              <a:buSzPct val="75000"/>
            </a:pPr>
            <a:r>
              <a:rPr lang="en-US" sz="2400" dirty="0" smtClean="0">
                <a:ea typeface="Arial" charset="0"/>
                <a:cs typeface="Arial" charset="0"/>
              </a:rPr>
              <a:t>Malware</a:t>
            </a:r>
          </a:p>
          <a:p>
            <a:pPr eaLnBrk="0" hangingPunct="0">
              <a:spcBef>
                <a:spcPct val="20000"/>
              </a:spcBef>
              <a:buClr>
                <a:srgbClr val="D9AA00"/>
              </a:buClr>
              <a:buSzPct val="75000"/>
            </a:pPr>
            <a:r>
              <a:rPr lang="en-US" sz="2400" dirty="0" smtClean="0">
                <a:ea typeface="Arial" charset="0"/>
                <a:cs typeface="Arial" charset="0"/>
              </a:rPr>
              <a:t>Hacking</a:t>
            </a:r>
          </a:p>
          <a:p>
            <a:pPr eaLnBrk="0" hangingPunct="0">
              <a:spcBef>
                <a:spcPct val="20000"/>
              </a:spcBef>
              <a:buClr>
                <a:srgbClr val="D9AA00"/>
              </a:buClr>
              <a:buSzPct val="75000"/>
            </a:pPr>
            <a:r>
              <a:rPr lang="en-US" sz="2400" dirty="0" smtClean="0">
                <a:ea typeface="Arial" charset="0"/>
                <a:cs typeface="Arial" charset="0"/>
              </a:rPr>
              <a:t>And so on…</a:t>
            </a:r>
          </a:p>
          <a:p>
            <a:endParaRPr lang="en-US" dirty="0"/>
          </a:p>
        </p:txBody>
      </p:sp>
      <p:pic>
        <p:nvPicPr>
          <p:cNvPr id="5" name="Picture 2" descr="http://3.bp.blogspot.com/_Pvczjr_7004/TGu6Lfar4II/AAAAAAAAB0E/UXO3j17m144/s1600/hackin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69030" y="4520366"/>
            <a:ext cx="2343150" cy="153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 descr="http://www.fileyourtaxesnow.com/wp-content/uploads/2009/04/refound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92266" y="1850012"/>
            <a:ext cx="2790825" cy="250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8" descr="http://blog.brandprotect.com/Portals/30658/images/download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991075" y="1949824"/>
            <a:ext cx="2181225" cy="163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59005" y="3893164"/>
            <a:ext cx="4392613" cy="219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Evolution of Digital Forensics</a:t>
            </a:r>
            <a:br>
              <a:rPr lang="en-US" dirty="0" smtClean="0"/>
            </a:br>
            <a:r>
              <a:rPr lang="en-US" dirty="0" smtClean="0"/>
              <a:t>Cyber Forensics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eaLnBrk="0" hangingPunct="0">
              <a:spcBef>
                <a:spcPct val="20000"/>
              </a:spcBef>
              <a:buClr>
                <a:srgbClr val="D9AA00"/>
              </a:buClr>
              <a:buSzPct val="75000"/>
            </a:pPr>
            <a:r>
              <a:rPr lang="en-US" sz="2400" dirty="0" smtClean="0">
                <a:ea typeface="Arial" charset="0"/>
                <a:cs typeface="Arial" charset="0"/>
              </a:rPr>
              <a:t>Digital evidence is no longer just “static” data</a:t>
            </a:r>
          </a:p>
          <a:p>
            <a:pPr marL="742950" lvl="1" indent="-285750" eaLnBrk="0" hangingPunct="0">
              <a:spcBef>
                <a:spcPct val="20000"/>
              </a:spcBef>
              <a:buClr>
                <a:srgbClr val="D9AA00"/>
              </a:buClr>
              <a:buSzPct val="75000"/>
            </a:pPr>
            <a:r>
              <a:rPr lang="en-US" dirty="0" smtClean="0">
                <a:ea typeface="Arial" charset="0"/>
                <a:cs typeface="Arial" charset="0"/>
              </a:rPr>
              <a:t>Real-time (live) acquisition and Analysis</a:t>
            </a:r>
          </a:p>
          <a:p>
            <a:pPr eaLnBrk="0" hangingPunct="0">
              <a:spcBef>
                <a:spcPct val="20000"/>
              </a:spcBef>
              <a:buClr>
                <a:srgbClr val="D9AA00"/>
              </a:buClr>
              <a:buSzPct val="75000"/>
            </a:pPr>
            <a:r>
              <a:rPr lang="en-US" sz="2400" dirty="0" smtClean="0">
                <a:ea typeface="Arial" charset="0"/>
                <a:cs typeface="Arial" charset="0"/>
              </a:rPr>
              <a:t>Analyze or just remediate?</a:t>
            </a:r>
          </a:p>
          <a:p>
            <a:pPr eaLnBrk="0" hangingPunct="0">
              <a:spcBef>
                <a:spcPct val="20000"/>
              </a:spcBef>
              <a:buClr>
                <a:srgbClr val="D9AA00"/>
              </a:buClr>
              <a:buSzPct val="75000"/>
            </a:pPr>
            <a:r>
              <a:rPr lang="en-US" sz="2400" dirty="0" smtClean="0">
                <a:ea typeface="Arial" charset="0"/>
                <a:cs typeface="Arial" charset="0"/>
              </a:rPr>
              <a:t>The challenge of finding the perpetrator or the evidence</a:t>
            </a:r>
          </a:p>
          <a:p>
            <a:pPr marL="742950" lvl="1" indent="-285750" eaLnBrk="0" hangingPunct="0">
              <a:spcBef>
                <a:spcPct val="20000"/>
              </a:spcBef>
              <a:buClr>
                <a:srgbClr val="D9AA00"/>
              </a:buClr>
              <a:buSzPct val="75000"/>
            </a:pPr>
            <a:r>
              <a:rPr lang="en-US" dirty="0" smtClean="0">
                <a:ea typeface="Arial" charset="0"/>
                <a:cs typeface="Arial" charset="0"/>
              </a:rPr>
              <a:t>Encryption</a:t>
            </a:r>
          </a:p>
          <a:p>
            <a:pPr marL="742950" lvl="1" indent="-285750" eaLnBrk="0" hangingPunct="0">
              <a:spcBef>
                <a:spcPct val="20000"/>
              </a:spcBef>
              <a:buClr>
                <a:srgbClr val="D9AA00"/>
              </a:buClr>
              <a:buSzPct val="75000"/>
            </a:pPr>
            <a:r>
              <a:rPr lang="en-US" dirty="0" smtClean="0">
                <a:ea typeface="Arial" charset="0"/>
                <a:cs typeface="Arial" charset="0"/>
              </a:rPr>
              <a:t>Anonymous proxies</a:t>
            </a:r>
          </a:p>
          <a:p>
            <a:pPr marL="742950" lvl="1" indent="-285750" eaLnBrk="0" hangingPunct="0">
              <a:spcBef>
                <a:spcPct val="20000"/>
              </a:spcBef>
              <a:buClr>
                <a:srgbClr val="D9AA00"/>
              </a:buClr>
              <a:buSzPct val="75000"/>
            </a:pPr>
            <a:r>
              <a:rPr lang="en-US" dirty="0" smtClean="0">
                <a:ea typeface="Arial" charset="0"/>
                <a:cs typeface="Arial" charset="0"/>
              </a:rPr>
              <a:t>Beyond jurisdictional boundaries</a:t>
            </a:r>
          </a:p>
          <a:p>
            <a:pPr eaLnBrk="0" hangingPunct="0">
              <a:spcBef>
                <a:spcPct val="20000"/>
              </a:spcBef>
              <a:buClr>
                <a:srgbClr val="D9AA00"/>
              </a:buClr>
              <a:buSzPct val="75000"/>
            </a:pPr>
            <a:r>
              <a:rPr lang="en-US" sz="2400" dirty="0" smtClean="0">
                <a:ea typeface="Arial" charset="0"/>
                <a:cs typeface="Arial" charset="0"/>
              </a:rPr>
              <a:t>Forensics will continue to evolve</a:t>
            </a:r>
          </a:p>
          <a:p>
            <a:pPr marL="742950" lvl="1" indent="-285750" eaLnBrk="0" hangingPunct="0">
              <a:spcBef>
                <a:spcPct val="20000"/>
              </a:spcBef>
              <a:buClr>
                <a:srgbClr val="D9AA00"/>
              </a:buClr>
              <a:buSzPct val="75000"/>
            </a:pPr>
            <a:r>
              <a:rPr lang="en-US" dirty="0" smtClean="0">
                <a:ea typeface="Arial" charset="0"/>
                <a:cs typeface="Arial" charset="0"/>
              </a:rPr>
              <a:t>Memory parsing</a:t>
            </a:r>
          </a:p>
          <a:p>
            <a:pPr marL="742950" lvl="1" indent="-285750" eaLnBrk="0" hangingPunct="0">
              <a:spcBef>
                <a:spcPct val="20000"/>
              </a:spcBef>
              <a:buClr>
                <a:srgbClr val="D9AA00"/>
              </a:buClr>
              <a:buSzPct val="75000"/>
            </a:pPr>
            <a:r>
              <a:rPr lang="en-US" dirty="0" smtClean="0">
                <a:ea typeface="Arial" charset="0"/>
                <a:cs typeface="Arial" charset="0"/>
              </a:rPr>
              <a:t>Wear leveling</a:t>
            </a:r>
          </a:p>
          <a:p>
            <a:pPr marL="742950" lvl="1" indent="-285750" eaLnBrk="0" hangingPunct="0">
              <a:spcBef>
                <a:spcPct val="20000"/>
              </a:spcBef>
              <a:buClr>
                <a:srgbClr val="D9AA00"/>
              </a:buClr>
              <a:buSzPct val="75000"/>
            </a:pPr>
            <a:r>
              <a:rPr lang="en-US" dirty="0" smtClean="0">
                <a:ea typeface="Arial" charset="0"/>
                <a:cs typeface="Arial" charset="0"/>
              </a:rPr>
              <a:t>Quantum computing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02557" y="4092514"/>
            <a:ext cx="2985675" cy="2007072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Where is Digital Evidence Found?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9603" y="1833202"/>
            <a:ext cx="7583488" cy="4580988"/>
          </a:xfrm>
        </p:spPr>
        <p:txBody>
          <a:bodyPr numCol="1" anchor="t">
            <a:noAutofit/>
          </a:bodyPr>
          <a:lstStyle/>
          <a:p>
            <a:pPr>
              <a:spcBef>
                <a:spcPts val="0"/>
              </a:spcBef>
            </a:pPr>
            <a:r>
              <a:rPr lang="en-US" sz="2000" dirty="0" smtClean="0"/>
              <a:t>Hard drives</a:t>
            </a:r>
          </a:p>
          <a:p>
            <a:pPr>
              <a:spcBef>
                <a:spcPts val="0"/>
              </a:spcBef>
            </a:pPr>
            <a:r>
              <a:rPr lang="en-US" sz="2000" dirty="0" smtClean="0"/>
              <a:t>Digital cameras</a:t>
            </a:r>
          </a:p>
          <a:p>
            <a:pPr>
              <a:spcBef>
                <a:spcPts val="0"/>
              </a:spcBef>
            </a:pPr>
            <a:r>
              <a:rPr lang="en-US" sz="2000" dirty="0" smtClean="0"/>
              <a:t>Memory sticks</a:t>
            </a:r>
          </a:p>
          <a:p>
            <a:pPr>
              <a:spcBef>
                <a:spcPts val="0"/>
              </a:spcBef>
            </a:pPr>
            <a:r>
              <a:rPr lang="en-US" sz="2000" dirty="0" smtClean="0"/>
              <a:t>MP3 players</a:t>
            </a:r>
          </a:p>
          <a:p>
            <a:pPr>
              <a:spcBef>
                <a:spcPts val="0"/>
              </a:spcBef>
            </a:pPr>
            <a:r>
              <a:rPr lang="en-US" sz="2000" dirty="0" smtClean="0"/>
              <a:t>GPS devices</a:t>
            </a:r>
          </a:p>
          <a:p>
            <a:pPr>
              <a:spcBef>
                <a:spcPts val="0"/>
              </a:spcBef>
            </a:pPr>
            <a:r>
              <a:rPr lang="en-US" sz="2000" dirty="0" smtClean="0"/>
              <a:t>Cell phones</a:t>
            </a:r>
          </a:p>
          <a:p>
            <a:pPr>
              <a:spcBef>
                <a:spcPts val="0"/>
              </a:spcBef>
            </a:pPr>
            <a:r>
              <a:rPr lang="en-US" sz="2000" dirty="0" smtClean="0"/>
              <a:t>Printers</a:t>
            </a:r>
          </a:p>
          <a:p>
            <a:pPr>
              <a:spcBef>
                <a:spcPts val="0"/>
              </a:spcBef>
            </a:pPr>
            <a:r>
              <a:rPr lang="en-US" sz="2000" dirty="0" smtClean="0"/>
              <a:t>CD / DVDs</a:t>
            </a:r>
          </a:p>
          <a:p>
            <a:pPr>
              <a:spcBef>
                <a:spcPts val="0"/>
              </a:spcBef>
            </a:pPr>
            <a:r>
              <a:rPr lang="en-US" sz="2000" dirty="0" smtClean="0"/>
              <a:t>Game boxes</a:t>
            </a:r>
          </a:p>
          <a:p>
            <a:pPr>
              <a:spcBef>
                <a:spcPts val="0"/>
              </a:spcBef>
            </a:pPr>
            <a:r>
              <a:rPr lang="en-US" sz="2000" dirty="0" smtClean="0"/>
              <a:t>Networks</a:t>
            </a:r>
          </a:p>
          <a:p>
            <a:pPr lvl="1">
              <a:spcBef>
                <a:spcPts val="0"/>
              </a:spcBef>
            </a:pPr>
            <a:r>
              <a:rPr lang="en-US" dirty="0" smtClean="0"/>
              <a:t>Logs</a:t>
            </a:r>
          </a:p>
          <a:p>
            <a:pPr lvl="1">
              <a:spcBef>
                <a:spcPts val="0"/>
              </a:spcBef>
            </a:pPr>
            <a:r>
              <a:rPr lang="en-US" dirty="0" smtClean="0"/>
              <a:t>Intercepts/traces</a:t>
            </a:r>
          </a:p>
          <a:p>
            <a:pPr lvl="1">
              <a:spcBef>
                <a:spcPts val="0"/>
              </a:spcBef>
            </a:pPr>
            <a:r>
              <a:rPr lang="en-US" dirty="0" smtClean="0"/>
              <a:t>Incident response</a:t>
            </a:r>
          </a:p>
          <a:p>
            <a:pPr>
              <a:spcBef>
                <a:spcPts val="0"/>
              </a:spcBef>
            </a:pPr>
            <a:endParaRPr lang="en-US" sz="2000" dirty="0"/>
          </a:p>
        </p:txBody>
      </p:sp>
      <p:pic>
        <p:nvPicPr>
          <p:cNvPr id="5" name="Picture 26" descr="C:\Documents and Settings\Administrator\Desktop\network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86375" y="2668687"/>
            <a:ext cx="1874838" cy="186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7" descr="C:\Documents and Settings\Administrator\Desktop\harddrive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06156" y="1771750"/>
            <a:ext cx="2087563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8" descr="C:\Documents and Settings\Matt Murphy\Desktop\ipod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96271" y="4011036"/>
            <a:ext cx="1782762" cy="2266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9" descr="C:\Documents and Settings\Matt Murphy\Desktop\usb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46023" y="5302900"/>
            <a:ext cx="1235075" cy="74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30" descr="C:\Documents and Settings\Matt Murphy\Desktop\cd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927423" y="1797666"/>
            <a:ext cx="1851025" cy="1154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31" descr="C:\Documents and Settings\Vic\Desktop\razr_phone copy.gi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091505" y="3806904"/>
            <a:ext cx="1781175" cy="1671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4754" y="295833"/>
            <a:ext cx="8320549" cy="11430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What Evidence can be found on Digital Media?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9462" y="1885500"/>
            <a:ext cx="7915841" cy="3750799"/>
          </a:xfrm>
        </p:spPr>
        <p:txBody>
          <a:bodyPr numCol="2">
            <a:noAutofit/>
          </a:bodyPr>
          <a:lstStyle/>
          <a:p>
            <a:pPr marL="548640" indent="-411480">
              <a:spcBef>
                <a:spcPts val="0"/>
              </a:spcBef>
              <a:defRPr/>
            </a:pPr>
            <a:r>
              <a:rPr lang="en-US" sz="2000" dirty="0" smtClean="0"/>
              <a:t>Files listed in standard directory search</a:t>
            </a:r>
          </a:p>
          <a:p>
            <a:pPr marL="548640" indent="-411480">
              <a:spcBef>
                <a:spcPts val="0"/>
              </a:spcBef>
              <a:defRPr/>
            </a:pPr>
            <a:r>
              <a:rPr lang="en-US" sz="2000" dirty="0" smtClean="0"/>
              <a:t>Hidden files </a:t>
            </a:r>
          </a:p>
          <a:p>
            <a:pPr marL="548640" indent="-411480">
              <a:spcBef>
                <a:spcPts val="0"/>
              </a:spcBef>
              <a:defRPr/>
            </a:pPr>
            <a:r>
              <a:rPr lang="en-US" sz="2000" dirty="0" smtClean="0"/>
              <a:t>Deleted files</a:t>
            </a:r>
          </a:p>
          <a:p>
            <a:pPr marL="548640" indent="-411480">
              <a:spcBef>
                <a:spcPts val="0"/>
              </a:spcBef>
              <a:defRPr/>
            </a:pPr>
            <a:r>
              <a:rPr lang="en-US" sz="2000" dirty="0" smtClean="0"/>
              <a:t>Email</a:t>
            </a:r>
          </a:p>
          <a:p>
            <a:pPr marL="548640" indent="-411480">
              <a:spcBef>
                <a:spcPts val="0"/>
              </a:spcBef>
              <a:defRPr/>
            </a:pPr>
            <a:r>
              <a:rPr lang="en-US" sz="2000" dirty="0" smtClean="0"/>
              <a:t>Deleted email</a:t>
            </a:r>
          </a:p>
          <a:p>
            <a:pPr marL="548640" indent="-411480">
              <a:spcBef>
                <a:spcPts val="0"/>
              </a:spcBef>
              <a:defRPr/>
            </a:pPr>
            <a:r>
              <a:rPr lang="en-US" sz="2000" dirty="0" smtClean="0"/>
              <a:t>Certain Instant Messaging</a:t>
            </a:r>
          </a:p>
          <a:p>
            <a:pPr marL="548640" indent="-411480">
              <a:spcBef>
                <a:spcPts val="0"/>
              </a:spcBef>
              <a:defRPr/>
            </a:pPr>
            <a:r>
              <a:rPr lang="en-US" sz="2000" dirty="0" smtClean="0"/>
              <a:t>Passwords</a:t>
            </a:r>
          </a:p>
          <a:p>
            <a:pPr marL="548640" indent="-411480">
              <a:spcBef>
                <a:spcPts val="0"/>
              </a:spcBef>
              <a:defRPr/>
            </a:pPr>
            <a:r>
              <a:rPr lang="en-US" sz="2000" dirty="0" smtClean="0"/>
              <a:t>Who used the computer</a:t>
            </a:r>
          </a:p>
          <a:p>
            <a:pPr marL="548640" indent="-411480">
              <a:spcBef>
                <a:spcPts val="0"/>
              </a:spcBef>
              <a:defRPr/>
            </a:pPr>
            <a:r>
              <a:rPr lang="en-US" sz="2000" dirty="0" smtClean="0"/>
              <a:t>Who modified a document</a:t>
            </a:r>
          </a:p>
          <a:p>
            <a:pPr marL="548640" indent="-411480">
              <a:spcBef>
                <a:spcPts val="0"/>
              </a:spcBef>
              <a:defRPr/>
            </a:pPr>
            <a:r>
              <a:rPr lang="en-US" sz="2000" dirty="0" smtClean="0"/>
              <a:t>Was disk changed?</a:t>
            </a:r>
          </a:p>
          <a:p>
            <a:pPr marL="548640" indent="-411480">
              <a:spcBef>
                <a:spcPts val="0"/>
              </a:spcBef>
              <a:defRPr/>
            </a:pPr>
            <a:r>
              <a:rPr lang="en-US" sz="2000" dirty="0" smtClean="0"/>
              <a:t>Was a document edited?</a:t>
            </a:r>
          </a:p>
          <a:p>
            <a:pPr marL="548640" indent="-411480">
              <a:spcBef>
                <a:spcPts val="0"/>
              </a:spcBef>
              <a:defRPr/>
            </a:pPr>
            <a:r>
              <a:rPr lang="en-US" sz="2000" dirty="0" smtClean="0"/>
              <a:t>Network traces</a:t>
            </a:r>
          </a:p>
          <a:p>
            <a:pPr marL="548640" indent="-411480">
              <a:spcBef>
                <a:spcPts val="0"/>
              </a:spcBef>
              <a:defRPr/>
            </a:pPr>
            <a:r>
              <a:rPr lang="en-US" sz="2000" dirty="0" smtClean="0"/>
              <a:t>Searches performed</a:t>
            </a:r>
          </a:p>
          <a:p>
            <a:pPr marL="548640" indent="-411480">
              <a:spcBef>
                <a:spcPts val="0"/>
              </a:spcBef>
              <a:defRPr/>
            </a:pPr>
            <a:r>
              <a:rPr lang="en-US" sz="2000" dirty="0" smtClean="0"/>
              <a:t>Cookies</a:t>
            </a:r>
          </a:p>
          <a:p>
            <a:pPr marL="548640" indent="-411480">
              <a:spcBef>
                <a:spcPts val="0"/>
              </a:spcBef>
              <a:defRPr/>
            </a:pPr>
            <a:r>
              <a:rPr lang="en-US" sz="2000" dirty="0" smtClean="0"/>
              <a:t>What devices were attached?</a:t>
            </a:r>
          </a:p>
          <a:p>
            <a:pPr marL="548640" indent="-411480">
              <a:spcBef>
                <a:spcPts val="0"/>
              </a:spcBef>
              <a:defRPr/>
            </a:pPr>
            <a:r>
              <a:rPr lang="en-US" sz="2000" dirty="0" smtClean="0"/>
              <a:t>Encrypted files</a:t>
            </a:r>
          </a:p>
          <a:p>
            <a:pPr marL="548640" indent="-411480">
              <a:spcBef>
                <a:spcPts val="0"/>
              </a:spcBef>
              <a:defRPr/>
            </a:pPr>
            <a:r>
              <a:rPr lang="en-US" sz="2000" dirty="0" smtClean="0"/>
              <a:t>Web sites visited</a:t>
            </a:r>
          </a:p>
          <a:p>
            <a:pPr marL="548640" indent="-411480">
              <a:spcBef>
                <a:spcPts val="0"/>
              </a:spcBef>
              <a:defRPr/>
            </a:pPr>
            <a:r>
              <a:rPr lang="en-US" sz="2000" dirty="0" smtClean="0"/>
              <a:t>Owners of servers</a:t>
            </a:r>
          </a:p>
          <a:p>
            <a:pPr marL="548640" indent="-411480">
              <a:spcBef>
                <a:spcPts val="0"/>
              </a:spcBef>
              <a:defRPr/>
            </a:pPr>
            <a:r>
              <a:rPr lang="en-US" sz="2000" dirty="0" smtClean="0"/>
              <a:t>TIME</a:t>
            </a:r>
          </a:p>
          <a:p>
            <a:pPr marL="868680" lvl="1" indent="-283464">
              <a:lnSpc>
                <a:spcPct val="90000"/>
              </a:lnSpc>
              <a:spcBef>
                <a:spcPts val="0"/>
              </a:spcBef>
              <a:buFont typeface="Arial"/>
              <a:buChar char="•"/>
              <a:defRPr/>
            </a:pPr>
            <a:r>
              <a:rPr lang="en-US" sz="1600" dirty="0" smtClean="0"/>
              <a:t>When created</a:t>
            </a:r>
          </a:p>
          <a:p>
            <a:pPr marL="868680" lvl="1" indent="-283464">
              <a:lnSpc>
                <a:spcPct val="90000"/>
              </a:lnSpc>
              <a:spcBef>
                <a:spcPts val="0"/>
              </a:spcBef>
              <a:buFont typeface="Arial"/>
              <a:buChar char="•"/>
              <a:defRPr/>
            </a:pPr>
            <a:r>
              <a:rPr lang="en-US" sz="1600" dirty="0" smtClean="0"/>
              <a:t>When changed</a:t>
            </a:r>
          </a:p>
          <a:p>
            <a:pPr marL="868680" lvl="1" indent="-283464">
              <a:lnSpc>
                <a:spcPct val="90000"/>
              </a:lnSpc>
              <a:spcBef>
                <a:spcPts val="0"/>
              </a:spcBef>
              <a:buFont typeface="Arial"/>
              <a:buChar char="•"/>
              <a:defRPr/>
            </a:pPr>
            <a:r>
              <a:rPr lang="en-US" sz="1600" dirty="0" smtClean="0"/>
              <a:t>When modified</a:t>
            </a:r>
          </a:p>
          <a:p>
            <a:pPr marL="868680" lvl="1" indent="-283464">
              <a:lnSpc>
                <a:spcPct val="90000"/>
              </a:lnSpc>
              <a:spcBef>
                <a:spcPts val="0"/>
              </a:spcBef>
              <a:buFont typeface="Arial"/>
              <a:buChar char="•"/>
              <a:defRPr/>
            </a:pPr>
            <a:r>
              <a:rPr lang="en-US" sz="1600" dirty="0" smtClean="0"/>
              <a:t>When sent/received</a:t>
            </a:r>
          </a:p>
          <a:p>
            <a:pPr marL="868680" lvl="1" indent="-283464">
              <a:lnSpc>
                <a:spcPct val="90000"/>
              </a:lnSpc>
              <a:spcBef>
                <a:spcPts val="0"/>
              </a:spcBef>
              <a:buFont typeface="Arial"/>
              <a:buChar char="•"/>
              <a:defRPr/>
            </a:pPr>
            <a:r>
              <a:rPr lang="en-US" sz="1600" dirty="0" smtClean="0"/>
              <a:t>When login/out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306653" y="2760045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Who uses Digital Evidence?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9463" y="2369544"/>
            <a:ext cx="4481779" cy="4438450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en-US" sz="2400" dirty="0" smtClean="0"/>
              <a:t>Criminal law enforcement</a:t>
            </a:r>
          </a:p>
          <a:p>
            <a:pPr>
              <a:spcBef>
                <a:spcPts val="0"/>
              </a:spcBef>
            </a:pPr>
            <a:r>
              <a:rPr lang="en-US" sz="2400" dirty="0" smtClean="0"/>
              <a:t>Criminal defense attorneys</a:t>
            </a:r>
          </a:p>
          <a:p>
            <a:pPr>
              <a:spcBef>
                <a:spcPts val="0"/>
              </a:spcBef>
            </a:pPr>
            <a:r>
              <a:rPr lang="en-US" sz="2400" dirty="0" smtClean="0"/>
              <a:t>Civil attorneys</a:t>
            </a:r>
          </a:p>
          <a:p>
            <a:pPr>
              <a:spcBef>
                <a:spcPts val="0"/>
              </a:spcBef>
            </a:pPr>
            <a:r>
              <a:rPr lang="en-US" sz="2400" dirty="0" smtClean="0"/>
              <a:t>Organization Information Technology (IT) personnel</a:t>
            </a:r>
          </a:p>
          <a:p>
            <a:pPr>
              <a:spcBef>
                <a:spcPts val="0"/>
              </a:spcBef>
            </a:pPr>
            <a:r>
              <a:rPr lang="en-US" sz="2400" dirty="0" smtClean="0"/>
              <a:t>Homeland security</a:t>
            </a:r>
          </a:p>
          <a:p>
            <a:pPr>
              <a:spcBef>
                <a:spcPts val="0"/>
              </a:spcBef>
            </a:pPr>
            <a:r>
              <a:rPr lang="en-US" sz="2400" dirty="0" smtClean="0"/>
              <a:t>IRS / SEC (financial enforcement)</a:t>
            </a:r>
          </a:p>
          <a:p>
            <a:pPr>
              <a:spcBef>
                <a:spcPts val="0"/>
              </a:spcBef>
            </a:pPr>
            <a:r>
              <a:rPr lang="en-US" sz="2400" dirty="0" smtClean="0"/>
              <a:t>Military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54369" y="2477892"/>
            <a:ext cx="2214022" cy="331712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14782" y="4051029"/>
            <a:ext cx="2615978" cy="1743985"/>
          </a:xfrm>
          <a:prstGeom prst="rect">
            <a:avLst/>
          </a:prstGeom>
        </p:spPr>
      </p:pic>
      <p:pic>
        <p:nvPicPr>
          <p:cNvPr id="7" name="Picture 6" descr="DFCSC_logo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06245" y="2477892"/>
            <a:ext cx="1828800" cy="8636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06476" y="3524564"/>
            <a:ext cx="1828569" cy="3622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Processing a Case with Digital Evidence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Digital Forensics Procedures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779463" y="1949450"/>
          <a:ext cx="7583487" cy="40068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Crime Scene</a:t>
            </a:r>
          </a:p>
        </p:txBody>
      </p:sp>
      <p:pic>
        <p:nvPicPr>
          <p:cNvPr id="428035" name="Picture 3" descr="C:\Documents and Settings\Vic Fay-Wolfe\Desktop\crim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0" y="1657350"/>
            <a:ext cx="6731000" cy="504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8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Crime Scene</a:t>
            </a:r>
          </a:p>
        </p:txBody>
      </p:sp>
      <p:pic>
        <p:nvPicPr>
          <p:cNvPr id="25603" name="Picture 3" descr="C:\Documents and Settings\Vic Fay-Wolfe\Desktop\crim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0" y="1657350"/>
            <a:ext cx="6731000" cy="504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304800" y="1600200"/>
            <a:ext cx="2667000" cy="1295400"/>
            <a:chOff x="192" y="1008"/>
            <a:chExt cx="1680" cy="816"/>
          </a:xfrm>
        </p:grpSpPr>
        <p:sp>
          <p:nvSpPr>
            <p:cNvPr id="25623" name="Text Box 5"/>
            <p:cNvSpPr txBox="1">
              <a:spLocks noChangeArrowheads="1"/>
            </p:cNvSpPr>
            <p:nvPr/>
          </p:nvSpPr>
          <p:spPr bwMode="auto">
            <a:xfrm>
              <a:off x="192" y="1008"/>
              <a:ext cx="1680" cy="268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bg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dirty="0"/>
                <a:t>Computer - harddrive</a:t>
              </a:r>
            </a:p>
          </p:txBody>
        </p:sp>
        <p:sp>
          <p:nvSpPr>
            <p:cNvPr id="25624" name="Line 6"/>
            <p:cNvSpPr>
              <a:spLocks noChangeShapeType="1"/>
            </p:cNvSpPr>
            <p:nvPr/>
          </p:nvSpPr>
          <p:spPr bwMode="auto">
            <a:xfrm>
              <a:off x="1296" y="1248"/>
              <a:ext cx="480" cy="576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3" name="Group 7"/>
          <p:cNvGrpSpPr>
            <a:grpSpLocks/>
          </p:cNvGrpSpPr>
          <p:nvPr/>
        </p:nvGrpSpPr>
        <p:grpSpPr bwMode="auto">
          <a:xfrm>
            <a:off x="0" y="4114800"/>
            <a:ext cx="2667000" cy="425450"/>
            <a:chOff x="0" y="2592"/>
            <a:chExt cx="1680" cy="268"/>
          </a:xfrm>
        </p:grpSpPr>
        <p:sp>
          <p:nvSpPr>
            <p:cNvPr id="25621" name="Text Box 8"/>
            <p:cNvSpPr txBox="1">
              <a:spLocks noChangeArrowheads="1"/>
            </p:cNvSpPr>
            <p:nvPr/>
          </p:nvSpPr>
          <p:spPr bwMode="auto">
            <a:xfrm>
              <a:off x="0" y="2592"/>
              <a:ext cx="1392" cy="268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bg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dirty="0"/>
                <a:t>Paper - passwords</a:t>
              </a:r>
            </a:p>
          </p:txBody>
        </p:sp>
        <p:sp>
          <p:nvSpPr>
            <p:cNvPr id="25622" name="Line 9"/>
            <p:cNvSpPr>
              <a:spLocks noChangeShapeType="1"/>
            </p:cNvSpPr>
            <p:nvPr/>
          </p:nvSpPr>
          <p:spPr bwMode="auto">
            <a:xfrm>
              <a:off x="1392" y="2688"/>
              <a:ext cx="288" cy="144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4" name="Group 10"/>
          <p:cNvGrpSpPr>
            <a:grpSpLocks/>
          </p:cNvGrpSpPr>
          <p:nvPr/>
        </p:nvGrpSpPr>
        <p:grpSpPr bwMode="auto">
          <a:xfrm>
            <a:off x="5486400" y="3032125"/>
            <a:ext cx="3657600" cy="396875"/>
            <a:chOff x="3456" y="1910"/>
            <a:chExt cx="2304" cy="250"/>
          </a:xfrm>
        </p:grpSpPr>
        <p:sp>
          <p:nvSpPr>
            <p:cNvPr id="25619" name="Text Box 11"/>
            <p:cNvSpPr txBox="1">
              <a:spLocks noChangeArrowheads="1"/>
            </p:cNvSpPr>
            <p:nvPr/>
          </p:nvSpPr>
          <p:spPr bwMode="auto">
            <a:xfrm>
              <a:off x="4320" y="1910"/>
              <a:ext cx="1440" cy="25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dirty="0"/>
                <a:t>Printer – memory</a:t>
              </a:r>
            </a:p>
          </p:txBody>
        </p:sp>
        <p:sp>
          <p:nvSpPr>
            <p:cNvPr id="25620" name="Line 12"/>
            <p:cNvSpPr>
              <a:spLocks noChangeShapeType="1"/>
            </p:cNvSpPr>
            <p:nvPr/>
          </p:nvSpPr>
          <p:spPr bwMode="auto">
            <a:xfrm flipH="1">
              <a:off x="3456" y="2064"/>
              <a:ext cx="864" cy="96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5" name="Group 13"/>
          <p:cNvGrpSpPr>
            <a:grpSpLocks/>
          </p:cNvGrpSpPr>
          <p:nvPr/>
        </p:nvGrpSpPr>
        <p:grpSpPr bwMode="auto">
          <a:xfrm>
            <a:off x="4724400" y="1905000"/>
            <a:ext cx="2514600" cy="1981200"/>
            <a:chOff x="2976" y="1200"/>
            <a:chExt cx="1584" cy="1248"/>
          </a:xfrm>
        </p:grpSpPr>
        <p:sp>
          <p:nvSpPr>
            <p:cNvPr id="25617" name="Text Box 14"/>
            <p:cNvSpPr txBox="1">
              <a:spLocks noChangeArrowheads="1"/>
            </p:cNvSpPr>
            <p:nvPr/>
          </p:nvSpPr>
          <p:spPr bwMode="auto">
            <a:xfrm>
              <a:off x="3168" y="1200"/>
              <a:ext cx="1392" cy="44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dirty="0"/>
                <a:t>Wireless router – other computers!</a:t>
              </a:r>
            </a:p>
          </p:txBody>
        </p:sp>
        <p:sp>
          <p:nvSpPr>
            <p:cNvPr id="25618" name="Line 15"/>
            <p:cNvSpPr>
              <a:spLocks noChangeShapeType="1"/>
            </p:cNvSpPr>
            <p:nvPr/>
          </p:nvSpPr>
          <p:spPr bwMode="auto">
            <a:xfrm flipV="1">
              <a:off x="2976" y="1632"/>
              <a:ext cx="288" cy="816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6" name="Group 16"/>
          <p:cNvGrpSpPr>
            <a:grpSpLocks/>
          </p:cNvGrpSpPr>
          <p:nvPr/>
        </p:nvGrpSpPr>
        <p:grpSpPr bwMode="auto">
          <a:xfrm>
            <a:off x="3352800" y="2057400"/>
            <a:ext cx="1600200" cy="1905000"/>
            <a:chOff x="2112" y="1296"/>
            <a:chExt cx="1008" cy="1200"/>
          </a:xfrm>
        </p:grpSpPr>
        <p:sp>
          <p:nvSpPr>
            <p:cNvPr id="25615" name="Text Box 17"/>
            <p:cNvSpPr txBox="1">
              <a:spLocks noChangeArrowheads="1"/>
            </p:cNvSpPr>
            <p:nvPr/>
          </p:nvSpPr>
          <p:spPr bwMode="auto">
            <a:xfrm>
              <a:off x="2112" y="1296"/>
              <a:ext cx="1008" cy="44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dirty="0"/>
                <a:t>PDA and other devices</a:t>
              </a:r>
            </a:p>
          </p:txBody>
        </p:sp>
        <p:sp>
          <p:nvSpPr>
            <p:cNvPr id="25616" name="Line 18"/>
            <p:cNvSpPr>
              <a:spLocks noChangeShapeType="1"/>
            </p:cNvSpPr>
            <p:nvPr/>
          </p:nvSpPr>
          <p:spPr bwMode="auto">
            <a:xfrm>
              <a:off x="2496" y="1776"/>
              <a:ext cx="48" cy="720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7" name="Group 19"/>
          <p:cNvGrpSpPr>
            <a:grpSpLocks/>
          </p:cNvGrpSpPr>
          <p:nvPr/>
        </p:nvGrpSpPr>
        <p:grpSpPr bwMode="auto">
          <a:xfrm>
            <a:off x="152400" y="5486400"/>
            <a:ext cx="1752600" cy="1158875"/>
            <a:chOff x="96" y="3456"/>
            <a:chExt cx="1104" cy="730"/>
          </a:xfrm>
        </p:grpSpPr>
        <p:sp>
          <p:nvSpPr>
            <p:cNvPr id="25613" name="Text Box 20"/>
            <p:cNvSpPr txBox="1">
              <a:spLocks noChangeArrowheads="1"/>
            </p:cNvSpPr>
            <p:nvPr/>
          </p:nvSpPr>
          <p:spPr bwMode="auto">
            <a:xfrm>
              <a:off x="96" y="3744"/>
              <a:ext cx="1104" cy="44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dirty="0"/>
                <a:t>Cables may be important</a:t>
              </a:r>
            </a:p>
          </p:txBody>
        </p:sp>
        <p:sp>
          <p:nvSpPr>
            <p:cNvPr id="25614" name="Line 21"/>
            <p:cNvSpPr>
              <a:spLocks noChangeShapeType="1"/>
            </p:cNvSpPr>
            <p:nvPr/>
          </p:nvSpPr>
          <p:spPr bwMode="auto">
            <a:xfrm flipV="1">
              <a:off x="864" y="3456"/>
              <a:ext cx="96" cy="336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8" name="Group 22"/>
          <p:cNvGrpSpPr>
            <a:grpSpLocks/>
          </p:cNvGrpSpPr>
          <p:nvPr/>
        </p:nvGrpSpPr>
        <p:grpSpPr bwMode="auto">
          <a:xfrm>
            <a:off x="4419600" y="5334000"/>
            <a:ext cx="3352800" cy="396875"/>
            <a:chOff x="2784" y="3360"/>
            <a:chExt cx="2112" cy="250"/>
          </a:xfrm>
        </p:grpSpPr>
        <p:sp>
          <p:nvSpPr>
            <p:cNvPr id="25611" name="Text Box 23"/>
            <p:cNvSpPr txBox="1">
              <a:spLocks noChangeArrowheads="1"/>
            </p:cNvSpPr>
            <p:nvPr/>
          </p:nvSpPr>
          <p:spPr bwMode="auto">
            <a:xfrm>
              <a:off x="3600" y="3360"/>
              <a:ext cx="1296" cy="25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dirty="0"/>
                <a:t>Storage for CDs</a:t>
              </a:r>
            </a:p>
          </p:txBody>
        </p:sp>
        <p:sp>
          <p:nvSpPr>
            <p:cNvPr id="25612" name="Line 24"/>
            <p:cNvSpPr>
              <a:spLocks noChangeShapeType="1"/>
            </p:cNvSpPr>
            <p:nvPr/>
          </p:nvSpPr>
          <p:spPr bwMode="auto">
            <a:xfrm flipH="1">
              <a:off x="2784" y="3408"/>
              <a:ext cx="816" cy="192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Corporate Crime Scene</a:t>
            </a:r>
          </a:p>
        </p:txBody>
      </p:sp>
      <p:pic>
        <p:nvPicPr>
          <p:cNvPr id="26627" name="Picture 3" descr="C:\Documents and Settings\Vic Fay-Wolfe\Desktop\machineroom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0600" y="1828800"/>
            <a:ext cx="7391400" cy="4883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 Background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5703" y="1809144"/>
            <a:ext cx="8711348" cy="1179662"/>
          </a:xfrm>
        </p:spPr>
        <p:txBody>
          <a:bodyPr>
            <a:noAutofit/>
          </a:bodyPr>
          <a:lstStyle/>
          <a:p>
            <a:r>
              <a:rPr lang="en-US" sz="2400" dirty="0" smtClean="0"/>
              <a:t>Manager, URI Digital Forensics and Cyber Security Center</a:t>
            </a:r>
          </a:p>
          <a:p>
            <a:pPr lvl="1"/>
            <a:r>
              <a:rPr lang="en-US" sz="2400" dirty="0" smtClean="0"/>
              <a:t>Perform case work in civil cases</a:t>
            </a:r>
          </a:p>
          <a:p>
            <a:pPr lvl="1"/>
            <a:r>
              <a:rPr lang="en-US" sz="2400" dirty="0" smtClean="0"/>
              <a:t>Assist in developing URI academic curriculum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81156" y="3274183"/>
            <a:ext cx="4965895" cy="33311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235703" y="3326140"/>
            <a:ext cx="3571372" cy="243929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chemeClr val="accent1"/>
              </a:buClr>
              <a:buSzPct val="90000"/>
              <a:buFont typeface="Wingdings 2" pitchFamily="18" charset="2"/>
              <a:buChar char="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90000"/>
                    <a:lumOff val="1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Technical Consultant RI State Police Computer Crimes Unit</a:t>
            </a:r>
          </a:p>
          <a:p>
            <a:pPr marL="342900" indent="-342900" defTabSz="914400">
              <a:spcBef>
                <a:spcPts val="2000"/>
              </a:spcBef>
              <a:buClr>
                <a:schemeClr val="accent1"/>
              </a:buClr>
              <a:buSzPct val="90000"/>
              <a:buFont typeface="Wingdings 2" pitchFamily="18" charset="2"/>
              <a:buChar char=""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90000"/>
                    <a:lumOff val="1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Technical Consultant RI State Cyber Disruption Team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90000"/>
                  <a:lumOff val="1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Handling A Crime Scene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851" y="1981201"/>
            <a:ext cx="3431220" cy="3975100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90000"/>
              </a:lnSpc>
            </a:pPr>
            <a:r>
              <a:rPr lang="en-US" sz="1400" dirty="0" smtClean="0"/>
              <a:t>Take pictures (screen, wiring, devices etc)</a:t>
            </a:r>
          </a:p>
          <a:p>
            <a:pPr>
              <a:lnSpc>
                <a:spcPct val="90000"/>
              </a:lnSpc>
            </a:pPr>
            <a:r>
              <a:rPr lang="en-US" sz="1400" dirty="0" smtClean="0"/>
              <a:t>Take notes (BIOS time accuracy, labels on the machine for software product key, procedures, serial numbers (e.g. to call Dell), )</a:t>
            </a:r>
          </a:p>
          <a:p>
            <a:pPr>
              <a:lnSpc>
                <a:spcPct val="90000"/>
              </a:lnSpc>
            </a:pPr>
            <a:r>
              <a:rPr lang="en-US" sz="1400" dirty="0" smtClean="0"/>
              <a:t>If possible unobtrusively obtain RAM data</a:t>
            </a:r>
          </a:p>
          <a:p>
            <a:pPr>
              <a:lnSpc>
                <a:spcPct val="90000"/>
              </a:lnSpc>
            </a:pPr>
            <a:r>
              <a:rPr lang="en-US" sz="1400" dirty="0" smtClean="0"/>
              <a:t>Possibly unplug power plug from machine</a:t>
            </a:r>
          </a:p>
          <a:p>
            <a:pPr lvl="1">
              <a:lnSpc>
                <a:spcPct val="90000"/>
              </a:lnSpc>
            </a:pPr>
            <a:r>
              <a:rPr lang="en-US" sz="1200" dirty="0" smtClean="0"/>
              <a:t>This preserves swap file and does not allow wiping programs to run</a:t>
            </a:r>
          </a:p>
          <a:p>
            <a:pPr lvl="1">
              <a:lnSpc>
                <a:spcPct val="90000"/>
              </a:lnSpc>
            </a:pPr>
            <a:r>
              <a:rPr lang="en-US" sz="1200" dirty="0" smtClean="0"/>
              <a:t>Could corrupt (e.g. database, Linux file systems)</a:t>
            </a:r>
          </a:p>
          <a:p>
            <a:pPr>
              <a:lnSpc>
                <a:spcPct val="90000"/>
              </a:lnSpc>
            </a:pPr>
            <a:r>
              <a:rPr lang="en-US" sz="1400" dirty="0" smtClean="0"/>
              <a:t>From live machine: machine name, drives/file systems, network config</a:t>
            </a:r>
          </a:p>
          <a:p>
            <a:pPr>
              <a:lnSpc>
                <a:spcPct val="90000"/>
              </a:lnSpc>
            </a:pPr>
            <a:r>
              <a:rPr lang="en-US" sz="1400" dirty="0" smtClean="0"/>
              <a:t>Take digital signature of original storage media (e.g. harddrive)</a:t>
            </a:r>
          </a:p>
          <a:p>
            <a:pPr>
              <a:lnSpc>
                <a:spcPct val="90000"/>
              </a:lnSpc>
            </a:pPr>
            <a:r>
              <a:rPr lang="en-US" sz="1400" dirty="0" smtClean="0"/>
              <a:t>Seal original storage media</a:t>
            </a:r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26071" y="1981201"/>
            <a:ext cx="3351528" cy="3975100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90000"/>
              </a:lnSpc>
            </a:pPr>
            <a:r>
              <a:rPr lang="en-US" sz="1400" dirty="0" smtClean="0"/>
              <a:t>Seal original storage media</a:t>
            </a:r>
          </a:p>
          <a:p>
            <a:pPr>
              <a:lnSpc>
                <a:spcPct val="90000"/>
              </a:lnSpc>
            </a:pPr>
            <a:r>
              <a:rPr lang="en-US" sz="1400" dirty="0" smtClean="0"/>
              <a:t>Establish “Chain of Custody” for original storage media</a:t>
            </a:r>
          </a:p>
          <a:p>
            <a:pPr>
              <a:lnSpc>
                <a:spcPct val="90000"/>
              </a:lnSpc>
            </a:pPr>
            <a:r>
              <a:rPr lang="en-US" sz="1400" dirty="0" smtClean="0"/>
              <a:t>Get Drive:</a:t>
            </a:r>
          </a:p>
          <a:p>
            <a:pPr lvl="1">
              <a:lnSpc>
                <a:spcPct val="90000"/>
              </a:lnSpc>
            </a:pPr>
            <a:r>
              <a:rPr lang="en-US" sz="1200" dirty="0" smtClean="0"/>
              <a:t>Take whole computer to lab</a:t>
            </a:r>
          </a:p>
          <a:p>
            <a:pPr lvl="1">
              <a:lnSpc>
                <a:spcPct val="90000"/>
              </a:lnSpc>
            </a:pPr>
            <a:r>
              <a:rPr lang="en-US" sz="1200" dirty="0" smtClean="0"/>
              <a:t>Take drive to lab</a:t>
            </a:r>
          </a:p>
          <a:p>
            <a:pPr lvl="1">
              <a:lnSpc>
                <a:spcPct val="90000"/>
              </a:lnSpc>
            </a:pPr>
            <a:r>
              <a:rPr lang="en-US" sz="1200" dirty="0" smtClean="0"/>
              <a:t>Use hardware disk duplicator (hashes won’t match)</a:t>
            </a:r>
          </a:p>
          <a:p>
            <a:pPr lvl="1">
              <a:lnSpc>
                <a:spcPct val="90000"/>
              </a:lnSpc>
            </a:pPr>
            <a:r>
              <a:rPr lang="en-US" sz="1200" dirty="0" smtClean="0"/>
              <a:t>Boot target machine with second (wiped) drive to copy onto</a:t>
            </a:r>
          </a:p>
          <a:p>
            <a:pPr lvl="2">
              <a:lnSpc>
                <a:spcPct val="90000"/>
              </a:lnSpc>
            </a:pPr>
            <a:r>
              <a:rPr lang="en-US" sz="1000" dirty="0" smtClean="0"/>
              <a:t>Must write block original drive! Software or hardware write blocker</a:t>
            </a:r>
          </a:p>
          <a:p>
            <a:pPr>
              <a:lnSpc>
                <a:spcPct val="90000"/>
              </a:lnSpc>
            </a:pPr>
            <a:r>
              <a:rPr lang="en-US" sz="1400" dirty="0" smtClean="0"/>
              <a:t>Bit copy original storage media</a:t>
            </a:r>
          </a:p>
          <a:p>
            <a:pPr lvl="1">
              <a:lnSpc>
                <a:spcPct val="90000"/>
              </a:lnSpc>
            </a:pPr>
            <a:r>
              <a:rPr lang="en-US" sz="1200" dirty="0" smtClean="0"/>
              <a:t>Write block original</a:t>
            </a:r>
          </a:p>
          <a:p>
            <a:pPr lvl="1">
              <a:lnSpc>
                <a:spcPct val="90000"/>
              </a:lnSpc>
            </a:pPr>
            <a:r>
              <a:rPr lang="en-US" sz="1200" dirty="0" smtClean="0"/>
              <a:t>DD bit copy good, ghost bit copy bad</a:t>
            </a:r>
          </a:p>
          <a:p>
            <a:pPr>
              <a:lnSpc>
                <a:spcPct val="90000"/>
              </a:lnSpc>
            </a:pPr>
            <a:r>
              <a:rPr lang="en-US" sz="1400" dirty="0" smtClean="0"/>
              <a:t>Compare digital signature of copy and original</a:t>
            </a:r>
          </a:p>
          <a:p>
            <a:pPr>
              <a:lnSpc>
                <a:spcPct val="90000"/>
              </a:lnSpc>
            </a:pPr>
            <a:r>
              <a:rPr lang="en-US" sz="1400" dirty="0" smtClean="0"/>
              <a:t>Analyze copy of storage media</a:t>
            </a:r>
          </a:p>
          <a:p>
            <a:endParaRPr lang="en-US" dirty="0"/>
          </a:p>
        </p:txBody>
      </p:sp>
      <p:pic>
        <p:nvPicPr>
          <p:cNvPr id="5" name="Picture 4" descr="first_responder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72669" y="4253238"/>
            <a:ext cx="1865919" cy="21221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http://www.uri.edu/news/branding/LogoHead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2009" y="6125860"/>
            <a:ext cx="2623572" cy="7457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2222" dirty="0" smtClean="0"/>
              <a:t>Processing a Case with Digital Evidence: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3111" dirty="0" smtClean="0"/>
              <a:t>Preservation and Validation of Original Evidence</a:t>
            </a:r>
            <a:endParaRPr lang="en-US" sz="311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9463" y="1949824"/>
            <a:ext cx="4467094" cy="4007224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Chain of Custody</a:t>
            </a:r>
          </a:p>
          <a:p>
            <a:r>
              <a:rPr lang="en-US" dirty="0" smtClean="0"/>
              <a:t>Clean Forensic Systems and Target Media</a:t>
            </a:r>
          </a:p>
          <a:p>
            <a:r>
              <a:rPr lang="en-US" dirty="0" smtClean="0"/>
              <a:t>Daubert-tested tools</a:t>
            </a:r>
          </a:p>
          <a:p>
            <a:pPr lvl="1"/>
            <a:r>
              <a:rPr lang="en-US" dirty="0" smtClean="0"/>
              <a:t>NIST Tool Testing</a:t>
            </a:r>
          </a:p>
          <a:p>
            <a:r>
              <a:rPr lang="en-US" dirty="0" smtClean="0"/>
              <a:t>ALWAYS preserve original evidence (when possible)</a:t>
            </a:r>
          </a:p>
          <a:p>
            <a:r>
              <a:rPr lang="en-US" dirty="0" smtClean="0"/>
              <a:t>Validate preservation of original evidence through the use of MD5 Hashing.</a:t>
            </a:r>
          </a:p>
        </p:txBody>
      </p:sp>
      <p:pic>
        <p:nvPicPr>
          <p:cNvPr id="50178" name="Picture 2" descr="http://www.setecinvestigations.com/resources/legaltools/Chain_of_Custody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86597" y="1961927"/>
            <a:ext cx="3626208" cy="322466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>
                <a:ea typeface="+mj-ea"/>
                <a:cs typeface="+mj-cs"/>
              </a:rPr>
              <a:t>Digital Signatures</a:t>
            </a:r>
            <a:endParaRPr lang="en-US" dirty="0">
              <a:ea typeface="+mj-ea"/>
              <a:cs typeface="+mj-cs"/>
            </a:endParaRPr>
          </a:p>
        </p:txBody>
      </p:sp>
      <p:sp>
        <p:nvSpPr>
          <p:cNvPr id="43011" name="Content Placeholder 2"/>
          <p:cNvSpPr>
            <a:spLocks noGrp="1"/>
          </p:cNvSpPr>
          <p:nvPr>
            <p:ph idx="1"/>
          </p:nvPr>
        </p:nvSpPr>
        <p:spPr>
          <a:xfrm>
            <a:off x="372350" y="1715656"/>
            <a:ext cx="4944187" cy="4708525"/>
          </a:xfrm>
        </p:spPr>
        <p:txBody>
          <a:bodyPr>
            <a:normAutofit/>
          </a:bodyPr>
          <a:lstStyle/>
          <a:p>
            <a:pPr eaLnBrk="1" hangingPunct="1"/>
            <a:r>
              <a:rPr lang="en-US" sz="2000" dirty="0"/>
              <a:t>A digital signature is relatively small collection of bytes that uniquely (to high probability) identify a (large) collection of bytes.</a:t>
            </a:r>
          </a:p>
          <a:p>
            <a:pPr lvl="1" eaLnBrk="1" hangingPunct="1"/>
            <a:r>
              <a:rPr lang="en-US" sz="1600" dirty="0"/>
              <a:t>Digital signature can be called “hash value”</a:t>
            </a:r>
          </a:p>
          <a:p>
            <a:pPr eaLnBrk="1" hangingPunct="1"/>
            <a:r>
              <a:rPr lang="en-US" sz="2000" dirty="0"/>
              <a:t>MD5 and SHA-1 used by the industry</a:t>
            </a:r>
          </a:p>
          <a:p>
            <a:pPr eaLnBrk="1" hangingPunct="1"/>
            <a:r>
              <a:rPr lang="en-US" sz="2000" dirty="0" smtClean="0"/>
              <a:t>Establishes “original” under FRE </a:t>
            </a:r>
            <a:r>
              <a:rPr lang="en-US" sz="2000" i="1" dirty="0" smtClean="0"/>
              <a:t>Best Evidence Rule</a:t>
            </a:r>
          </a:p>
          <a:p>
            <a:pPr eaLnBrk="1" hangingPunct="1"/>
            <a:r>
              <a:rPr lang="en-US" sz="2000" dirty="0" smtClean="0"/>
              <a:t>Case </a:t>
            </a:r>
            <a:r>
              <a:rPr lang="en-US" sz="2000" dirty="0"/>
              <a:t>precedent – if signature not taken and preserved, evidence can be called into question</a:t>
            </a:r>
          </a:p>
        </p:txBody>
      </p:sp>
      <p:pic>
        <p:nvPicPr>
          <p:cNvPr id="43012" name="Picture 5" descr="http://www.ebonet.net/fotos/tecnologia/digital_signatur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24600" y="1715656"/>
            <a:ext cx="2038351" cy="1557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3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16537" y="3556122"/>
            <a:ext cx="3522663" cy="159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AutoShape 7"/>
          <p:cNvSpPr>
            <a:spLocks noChangeArrowheads="1"/>
          </p:cNvSpPr>
          <p:nvPr/>
        </p:nvSpPr>
        <p:spPr bwMode="auto">
          <a:xfrm flipH="1">
            <a:off x="3171211" y="5867400"/>
            <a:ext cx="4572000" cy="381000"/>
          </a:xfrm>
          <a:prstGeom prst="wedgeRectCallout">
            <a:avLst>
              <a:gd name="adj1" fmla="val -48500"/>
              <a:gd name="adj2" fmla="val -409648"/>
            </a:avLst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/>
            <a:r>
              <a:rPr lang="en-US" dirty="0"/>
              <a:t>f3ec0217d3e95ba361a651d1a442f496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Digital Evidence Acquisition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318541" y="1999200"/>
          <a:ext cx="4419600" cy="40068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4098" name="Picture 2" descr="http://tbn.glorystar.tv/images/base_models/11801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844320" y="2400300"/>
            <a:ext cx="876300" cy="876300"/>
          </a:xfrm>
          <a:prstGeom prst="rect">
            <a:avLst/>
          </a:prstGeom>
          <a:noFill/>
        </p:spPr>
      </p:pic>
      <p:sp>
        <p:nvSpPr>
          <p:cNvPr id="4100" name="AutoShape 4" descr="data:image/jpeg;base64,/9j/4AAQSkZJRgABAQAAAQABAAD/2wCEAAkGBxISEhQPEBQVFhQVEBQUFBQVEBQVFBQUFRQXFhUUFRUYHCggGBolHRQUITEhJSkrLi4uFx8zODMsOCgtLisBCgoKDg0OFA8QFTAdHBwuLi4sLC83LDcsLC8sKzAsKywrLCwrLy8sLDcwLCwsLCwvLCwsLCssMiw3Kys3NysrN//AABEIAMcA/QMBIgACEQEDEQH/xAAcAAABBAMBAAAAAAAAAAAAAAAAAgMFBgEEBwj/xABKEAABAwICBAkIBgYJBQAAAAABAAIDBBEhMQUGEkEHEzJRYXGBkbEiQlJigqHB0RQjM0NykmODorLh8BUWFyQ0U3PC0kRUk6Oz/8QAGgEBAAMBAQEAAAAAAAAAAAAAAAECAwQFBv/EACwRAQACAgAFAQYHAQAAAAAAAAABAgMEBRExQVFxFCIjQlJhEiEygbHh8KH/2gAMAwEAAhEDEQA/AO4oWLrBeECkJHGBY40IHEJrjgsceEDyEx9ICwakINhC1TVBYNWg20KOl0i1ou5wA5yQAo+bWmlbyqiIfrW/NBYbrF1UZdfaBudVD+cLQl4T9GN/6lp6mvd4BBfbo2gubS8LmjR9689UMhv7lqScMtAMhOeqK3iQg6nthG2FyCXhrpRyYZz+QfFacnDczzaWTtkYPBB2rjAscaFwqXhtk82kHtVBHgxakvDTVnk08I63yO8LIPQHHBZEgXnOXhi0geSynb+refF66twe60OrqSOok2RJtPZIGghu0x1rgHK4se1BeAVlMwvunkAhCEAhCEAhCEAhCEDE8lgSVxqs4bgJJGMpS5rZHtY7jgNprXEBxGzhe17Lrek+S4c7SPcvIMzNl72nzZHjucQg6yeGmQ5UrR1zH/ik/wBr9QcoIx7bj8FzWl0dK8BzWEg5G4sfet6LRM29oHtBaxhvPSss5y0jraF9/tSq3ZMiHY4/FKbwiVrt8Y6o/mVTItGSDPZ7z8luRUZGZCvGrln5VfaMf1HNLcIulONe1lQ1jQ6w+riG4HzgedRkuvOk3Z1x7OKH7rE3VauF8jpDJbade2zlgBz9Cw3VZu+R3Y0fFXjTzfT/AArO1i+pqza36Qdyquc+3bwC0p9M1L+XUTH9fJ81NjVeLe+TvYP9qfbq1Bv2z1v+StGjl+ys7mNUp5XPxkc5343Od4lJbEOhXRmgKceYT1vcfinRoWn/AMpvaCVeOH5PMKTvY/EqMGjmRtBX1ui4BlFH/wCNvyTraZgyY0dTQFaOH272Vner2q5+3HLHqT7GO3Rk+w4q+bI5vcsq0cO83/5/avt3iqi/RZTlE7sid8kpuipz9073DxKvCFeOH072lHttvCmM0JUHzLdbm/Apxur8/M0e3/BW9CtGhj8yrO5k8Qo2kNHvhLQ+3lAkWN8s11rgRnP0aVm4VTvfGwrnmtrfsj+Mfuq7cCMn1dQ3mmae9gHwXm7GOKZJrHR34LzekWl26idgtxR9AcFILBqEIQgEIQgEIQgEIQg0K8YLyTpyPZqqhno1UwHUJHWXriuGC8q68xbOkaxtrf3l5/NZ3xSBLauuvA3oLh+0fmpNRGrDvqSOZ594Cl19DrzzxU9Hi5o5ZLeoQhC1ZBCEoBETLACUAsgJYClSZIss2SwFnZRT8RuywQndlYIQixkhYIThCSQi8SQhZIWFC4QhCJQWtjfIYfXI72/wVm4E5PLqW/6bv3h8FXtaW/Ug8zx7wR8VK8DEn95mbzwNPXZ/8fevF3o+LL1tSfhw7/o84KSUVo45KVC43SEIQgEIQgEIQgEIQg1awYLzFwqQbOlKj1uLf3xtb/tXp+rGC83cM8VtJE+lBEf3x8EEbqq7yHj1gfd/BTqrmqTsZB0NPirGvd1J54a/7u8fZjllsEIQulgyEoBYCW0KWdpKaEsBYaE4ApY2kALOylAJVkYzY1srBCdISSETFjJCbITzgm3BQ3rJohJThSCjaGEIQoWResjbwO6HNP7QT3BFJavI56Z/uez+KxpwXgk/DfuIK1uC6S2kY+mKQdpAPwXkcQj4kej09Kfcn1ej9GnAKWChtGnJTLVwOxlCEIBCEIBCEIBCEIGKkYLz9w6xWrIXelTW7WyO/wCQXoOoyXC+HuDy6WT1Zm95jPwQUHVR31jhzx+BCtKqOrTvrx0sd8Fbl7WjPPF+7ytuPiBCEBdjkKCcam2pxqlnY61ONTbU41S57lhLskBLupc1mCEgpZKQ5Fqm3Jpydcm3KHTQ05IKW5IKhvVhCEKGjV0o28Mg/Ru8Cofg9k2dIU5O9zh3sKnqht2OHO0+Cq+psmzXUp/TtH5gW/FeXxGPerL0dGfytD07ow4BTbMlA6LOSno8l5ruKQhCAQhCAQhCAQhCBuYYLjfDzD9RA/mmcOwsJ/2hdlkyXLOG+K9CHejUM94c34oOJ6CdaePpJH7JV0VF0Y600Z/SN95sr0vX4fPuWj7vM3Y9+J+wQhC73GUEtqbCWCpZ2g60pxpTLSlgqWNoPApV00Cs7SljNSyUklYJSSVCYqHFNOKUSmyVDasMFIKySklG0BCEKF2HC4t0KlaFk2KmB3o1Mf8A9AFdlQwdmb8NR4SfwXm8Rj8qfu79H5nqfRZVgiyVb0Q7AdQVjhyXlvQOIQhAIQhAIQhAIQhAl+S55wvQbWj5vVfE7ulb810Ryquu1KJKSoYRe8L+8C494CDy7TGzmHme3xCv655e3Z8F0GM3APQPBepw+f1x6PP3o/TJSEIXpOAJQKShSiYOApYKaBWQUZzB4FZ2k0Cs7SKfhOFySSkbSwSiYqUSkEoJSHOtmi8VZJWFryV0TeVIwdb237rrXfpqAfeA9QJWc5aR1tDaMdp6QkEKGk1khGW2epoHiVrP1pb5sZ7XAeCznaxR8zSNfJPyrEqHpMbM0nRI4++6kn6zyHksaOsk/JQ9VOZHOe613Ym2WS4NvPTJERXs7NbDfHMzZ6h1ffeNh52NPuVqp8lStTpL08B54Yz+yFdKY4Lz3aeQhCAQhCAQhCAQhCAKh9Mw7THs9Jrm94sphR1eEHj49PMr5o914ozzxsP7IVM0ozZnlaMhNIB1Bxt7lIUmn3MY2MMB2Whty4426LLt1M1cdrTbu5drFa8RFVrQqx/T0py2R7N/EpFXpWbYJ27HDING/qXZO/jjpEuWNO/eYWpYc4DPDrK58+uldnI8+0fgsMAPLY555y9zVlPEfFWkaXmy9SV8TeVIwe2Fryaepx95fqa4+AVOMrRlHG3rcSfeU2yInkgn8LXO8As54hk7RC8aVO8ytr9Z4RyQ8+yB4la0mtfoxfmeB4AqEi0XO7kxSH9WR4rbh1aqnfd2/E8DwWU7uae68amKOx+TWiY5NYO8/Fa0un6g+eB1NA8Vut1OqPOcxvefkl/1R2eVJ3NA8VnOxlnraWkYMcdKwhJNJTO5Ur/zke4LXfKTmSeskqx/1eiGbifa+SP6JgHmjtufErKbTPWWkViOkKyXhAffLHqCtLKBnmt7mpw6PPokdYt4qEqoGO9E9yUIX8ysj4GN5TmDrePgm5HRtFycOcMdY9tkFdfE8bj2C62aakccSD0giwUwaqJuzcnEkEANwFsDe61HVTb7rZ7W05w6hbeg6hqPrxG1sdNOzitlrWNeHbTDYWG1hdvh0rrdFWAgEG4IwIK8oyVrrXOF+T5IsenE4Kc1W17q6F2yCJIr4xOtYc5Y4ck+5Ql6jZJdOXVD1R17pa0ARP2ZLeVE+weOoecOkK4w1IKDbQktclIBCEIBCEIMLSrgt1a9Sy4QeUNbKBzNIVMIGPHvcB6rjtDPrWmNET2u1mQvi4X7AF23X3UoTPdWwC1UGtAufIeGX8kjcSDa/QFRYaWUgOkmghvmySVvGNIzDmNuQRzKRz+nEruSxzugMcfAK1aN1UfKxr3yOZcYtMYa4HmO0p5hp2fa1oN8gyGZ3di26JdJUAvd1RJsi5DQyPoviXGygakWp1MPtJXnrkA/dAW5Fq/o1ubQ7rLnJo6cpQDxdG51iMXTvcD+UAJH9ZyQTBTwNtkdgHC9jy7m6kScEVCz7OBvZE1bkb3H7Omd+QgeCrLtaqp12iVsZGdmtblusBvG9aZ0pUSXD5ZHDMObdwNunfzEJyQuMv0jeyNg9eRg8StKSQ38uohHQ0uef2Wqpxvc929wBBwIjc0gXIIKbYfrbuth5RbI4kH1g5pyxyCchZamvgGDp3k8zY7XtnynLRm0hTl1g2R2GZlaGjmB2GmxKhLeWSMGmxJjaXN3kXBxuP5ukthc5220Fwte9w0jH3hBIO0uwEtEDG4YbW24k81nOHetabTMjSRZjPR2Y2DG+IcbH3Fazoto3GBBN2vfcg9e4+KYbF5V8GkXyBcDvA6f5ugek0rKbtc8vJyc17rDsBAPXZaj5nC7TjfPaA2h1F38hOgOcbuucTZzQAb2/nBIIxNxc385x2hfefmg13ucPIJOz6Jdhn0JfHYbNmG2AcQXeJsO5Z2d1wBe9rXGWd9/UkxkjInsHw51IyX7IOw/E5+QAB0A4+5NtivZrL5XcCQBgLkg3TwbhcsdzbW0Gt6BklSU5a0B7B5Vi19zh0WFx8UGu1zdovAbsjKNxJvusD0ZpIbkRiS4+RsnAbselbMkYuGFzSAeUyzjYnfY/JDgC+7nOdZo2XAWy5OBAyUDUYXMddpc1zTgQS1zT0EYgrpWp/CrLFaKvvIzITNH1jfxt88dIx61zrjBi5xJdfA7djhvJN+hNT1O07ae7acczbPuwRL1fobTkVQwSwva9hyc037DzHoKmI5gV5E0LrBNSScbTSOYcNoWBa+257TgfFdc1S4XoZSIqxvEOOAftbUTus28jtw6VA7KHIuo2krg4BwIIIuCDcEdBW8yS6BxCAUKRhJcEpCgQmnKEyRPja4sc5jg14za4jBw6jYrjOmqF8zzFURiPSDG3wsIq2NuBfGf8zC9j1cy71My6qWt2rkdXHsPu1zTtRyN5cTxk5p+G9BxL6IHt2XZHoxBy35ELTdSOjJDnBuWyeLJDwc8sjngrXUU0gldFO3Zqmi7g0eTVsH30X6QAYt39adbQMlZY3LTYgg2IO5wO4qegqMcZ2SwGYs5mktb0GzvijiSxvlxsPlAF9zjzOLewXO6+alpdHOjeI5GPe432HcaA17R0XFiL4iyBQlp2w2OJwBxLrhwObXXAt138UQj4yWAMje12R2A0F9r4taejFOSxta0lpmaXHElmzHdx33AsDhexC3rseAJJLEY7LYy2RjrYZbRw7iOcFPQRHZPHNmfdvk5BjxfAvadmw52m3cgj56I7Be6G7rHaIluTbm3m27wTLY7Ri0kBvi27cT+IXwPyW05scdyREBfBsso2mdo2gRzbwtZ+loWkuEsYJzDI3SNJ9Ld5XSMOdA3CLNsDKCc2ht7dtrW5kmKnwO1GSTvD7AnnIvmUzNp+Pc6V3UxjB3nFaU2mwcoifxzOPuAsnM5N4wll7hlrYbdiQOvf1pqOUt5LrXvg0XA6s7KNdpR/mtY3qZfxTL6+U5vPZYeATmckoY73IDrnfawPXl3pMwbax2RliZAT71DOeTmSeskpFlHNPJLTVLLBu0ywvyWG5vzkZph9Wzdtn2QPeVo2WE5nJtOrBuae158E2ax17gNHZj4pmyxZOYW6d3P3AJsuO8nvKLIUDCys2WD0lAIsnqamfJhGx7z6jHO8ApJmrFYRfiHtHO8tjH/ALCLKRt6ra6VdAQIn7Ud8YZCSz2d7OzuXbdTOEamrbRg8VNvieQCfwHJ3iuFR6v42kqaVh9Fsxmf1bMIdj2qwaC1B49wLZprAg7QpHRAEZEPlcDfpDSg9IwT3WyCq7q9C6OKOJ73SFrQC99tp1t7iALn5KfZkgcQhCDBC1p4braWCgpGturTKpmybtew7UUreVG8ZEHxXPfpM0LpI5Ir1LAXPiadkVIH39ObYvObmb8xY3C7fUQ3VJ111WFUxpaSyaJ23DKCQWO5sNxQcf0jr9xjdgUzC29xtuNwdxBbiCoWTWSS92xU7eniQ535nFSOmtFundIeL4uujxqKcDCYDOaEDDasLlozzG8KphJErPrFVvzmd7Nh4LRlqJHYue93W9x+KZCUAoAAsoASgECVkFBIGZHetikopJTaKOR59SN7vAINfZRsqxQaj6ReL/RXtHPI6OIDte4J06nGP/FVlFB0GfjXfljB8UFYsEK10+g9Hf8AeVE55qagdY9T3n4KVp9BwW+p0VVzetU1YiHWWtsp5DnxKVDE5+DGucfVY53gF1il0FVD7Gh0dT+s5hqHjtcpSLV/SLuXXuYPRp6eOIW5rjFByml1Tr5MWUs1ud0fFjvfZbT9TJ2YzS0kP+rVsBHstuV1BuoEb8aiWpmOH2lQ+x7AQpKi1Eoo+TTRX5yzaP7V0HHY9XqUcuvY8+jTU0sx7HWAUhS6s07uRT6Sl5i6OGnae11zZdup9DNbyWtHU0DwW2zRqDjtNqa/7vR8Demqq5ZT2sjACmKPUyozLqSL/QoWEjms6W9+5dSZo7oT7KDoRLnbNS3O+2qquQeiJuKj/JGAtum1DoxYmBryN8l5D3vJV/bRBPNpAgq1JoKNmDI2tHqsA8ApGDR9lONpwltiCDUpqey3mhAalIhhCEIBCEIMELUqYLrcWHBBzfXrVAVLRLF5FTECYZAbY5hriMbXtjuXHtJaKNRI4WEVW15bNC4bLZnDOWLcHnMtydmF6dqae6p+suplNV4yx+XkJG+TJbm2hmOhBw+n1ErnDaLGRt9KWZsYHWDiO5L/AKpxM/xGkaKM72se+Z3c0ALqkfB1SDlsfKeeWV7/AHE2UtQ6qU8X2cETeqNo+CDj8OhNHDJ+kKk81PRhrT2uxUxSaBiw4nREr8saussOstb8l12PRdty2GaN6EHNKPRFePsqfRtMPVpzK8drha6kBq/XyC0ukJgPRgYyFvZYXXQ2aPHMnmUIQc4j4PadxvNx0x55Z5H36xeylqHU2li+zp4gefiwT3lXdtGE62lCCtw6JAwAA6hZbTNGqeFOEsRBBCs0d0J9lB0KUDAlWQR7aIJ1tIFtoQMCnCWIgnEIEhgWbLKEAhCEAhCEAhCEAhCEAhCEAhCEGCEy+EFCEDf0UJTaYLCEDghCWIwhCBWyEWQhBlCEIBCEIBCEIBCEIBCEIBCEIBCEIBCEIBCEIP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4102" name="AutoShape 6" descr="data:image/jpeg;base64,/9j/4AAQSkZJRgABAQAAAQABAAD/2wCEAAkGBxISEhQPEBQVFhQVEBQUFBQVEBQVFBQUFRQXFhUUFRUYHCggGBolHRQUITEhJSkrLi4uFx8zODMsOCgtLisBCgoKDg0OFA8QFTAdHBwuLi4sLC83LDcsLC8sKzAsKywrLCwrLy8sLDcwLCwsLCwvLCwsLCssMiw3Kys3NysrN//AABEIAMcA/QMBIgACEQEDEQH/xAAcAAABBAMBAAAAAAAAAAAAAAAAAgMFBgEEBwj/xABKEAABAwICBAkIBgYJBQAAAAABAAIDBBEhMQUGEkEHEzJRYXGBkbEiQlJigqHB0RQjM0NykmODorLh8BUWFyQ0U3PC0kRUk6Oz/8QAGgEBAAMBAQEAAAAAAAAAAAAAAAECAwQFBv/EACwRAQACAgAFAQYHAQAAAAAAAAABAgMEBRExQVFxFCIjQlJhEiEygbHh8KH/2gAMAwEAAhEDEQA/AO4oWLrBeECkJHGBY40IHEJrjgsceEDyEx9ICwakINhC1TVBYNWg20KOl0i1ou5wA5yQAo+bWmlbyqiIfrW/NBYbrF1UZdfaBudVD+cLQl4T9GN/6lp6mvd4BBfbo2gubS8LmjR9689UMhv7lqScMtAMhOeqK3iQg6nthG2FyCXhrpRyYZz+QfFacnDczzaWTtkYPBB2rjAscaFwqXhtk82kHtVBHgxakvDTVnk08I63yO8LIPQHHBZEgXnOXhi0geSynb+refF66twe60OrqSOok2RJtPZIGghu0x1rgHK4se1BeAVlMwvunkAhCEAhCEAhCEAhCEDE8lgSVxqs4bgJJGMpS5rZHtY7jgNprXEBxGzhe17Lrek+S4c7SPcvIMzNl72nzZHjucQg6yeGmQ5UrR1zH/ik/wBr9QcoIx7bj8FzWl0dK8BzWEg5G4sfet6LRM29oHtBaxhvPSss5y0jraF9/tSq3ZMiHY4/FKbwiVrt8Y6o/mVTItGSDPZ7z8luRUZGZCvGrln5VfaMf1HNLcIulONe1lQ1jQ6w+riG4HzgedRkuvOk3Z1x7OKH7rE3VauF8jpDJbade2zlgBz9Cw3VZu+R3Y0fFXjTzfT/AArO1i+pqza36Qdyquc+3bwC0p9M1L+XUTH9fJ81NjVeLe+TvYP9qfbq1Bv2z1v+StGjl+ys7mNUp5XPxkc5343Od4lJbEOhXRmgKceYT1vcfinRoWn/AMpvaCVeOH5PMKTvY/EqMGjmRtBX1ui4BlFH/wCNvyTraZgyY0dTQFaOH272Vner2q5+3HLHqT7GO3Rk+w4q+bI5vcsq0cO83/5/avt3iqi/RZTlE7sid8kpuipz9073DxKvCFeOH072lHttvCmM0JUHzLdbm/Apxur8/M0e3/BW9CtGhj8yrO5k8Qo2kNHvhLQ+3lAkWN8s11rgRnP0aVm4VTvfGwrnmtrfsj+Mfuq7cCMn1dQ3mmae9gHwXm7GOKZJrHR34LzekWl26idgtxR9AcFILBqEIQgEIQgEIQgEIQg0K8YLyTpyPZqqhno1UwHUJHWXriuGC8q68xbOkaxtrf3l5/NZ3xSBLauuvA3oLh+0fmpNRGrDvqSOZ594Cl19DrzzxU9Hi5o5ZLeoQhC1ZBCEoBETLACUAsgJYClSZIss2SwFnZRT8RuywQndlYIQixkhYIThCSQi8SQhZIWFC4QhCJQWtjfIYfXI72/wVm4E5PLqW/6bv3h8FXtaW/Ug8zx7wR8VK8DEn95mbzwNPXZ/8fevF3o+LL1tSfhw7/o84KSUVo45KVC43SEIQgEIQgEIQgEIQg1awYLzFwqQbOlKj1uLf3xtb/tXp+rGC83cM8VtJE+lBEf3x8EEbqq7yHj1gfd/BTqrmqTsZB0NPirGvd1J54a/7u8fZjllsEIQulgyEoBYCW0KWdpKaEsBYaE4ApY2kALOylAJVkYzY1srBCdISSETFjJCbITzgm3BQ3rJohJThSCjaGEIQoWResjbwO6HNP7QT3BFJavI56Z/uez+KxpwXgk/DfuIK1uC6S2kY+mKQdpAPwXkcQj4kej09Kfcn1ej9GnAKWChtGnJTLVwOxlCEIBCEIBCEIBCEIGKkYLz9w6xWrIXelTW7WyO/wCQXoOoyXC+HuDy6WT1Zm95jPwQUHVR31jhzx+BCtKqOrTvrx0sd8Fbl7WjPPF+7ytuPiBCEBdjkKCcam2pxqlnY61ONTbU41S57lhLskBLupc1mCEgpZKQ5Fqm3Jpydcm3KHTQ05IKW5IKhvVhCEKGjV0o28Mg/Ru8Cofg9k2dIU5O9zh3sKnqht2OHO0+Cq+psmzXUp/TtH5gW/FeXxGPerL0dGfytD07ow4BTbMlA6LOSno8l5ruKQhCAQhCAQhCAQhCBuYYLjfDzD9RA/mmcOwsJ/2hdlkyXLOG+K9CHejUM94c34oOJ6CdaePpJH7JV0VF0Y600Z/SN95sr0vX4fPuWj7vM3Y9+J+wQhC73GUEtqbCWCpZ2g60pxpTLSlgqWNoPApV00Cs7SljNSyUklYJSSVCYqHFNOKUSmyVDasMFIKySklG0BCEKF2HC4t0KlaFk2KmB3o1Mf8A9AFdlQwdmb8NR4SfwXm8Rj8qfu79H5nqfRZVgiyVb0Q7AdQVjhyXlvQOIQhAIQhAIQhAIQhAl+S55wvQbWj5vVfE7ulb810Ryquu1KJKSoYRe8L+8C494CDy7TGzmHme3xCv655e3Z8F0GM3APQPBepw+f1x6PP3o/TJSEIXpOAJQKShSiYOApYKaBWQUZzB4FZ2k0Cs7SKfhOFySSkbSwSiYqUSkEoJSHOtmi8VZJWFryV0TeVIwdb237rrXfpqAfeA9QJWc5aR1tDaMdp6QkEKGk1khGW2epoHiVrP1pb5sZ7XAeCznaxR8zSNfJPyrEqHpMbM0nRI4++6kn6zyHksaOsk/JQ9VOZHOe613Ym2WS4NvPTJERXs7NbDfHMzZ6h1ffeNh52NPuVqp8lStTpL08B54Yz+yFdKY4Lz3aeQhCAQhCAQhCAQhCAKh9Mw7THs9Jrm94sphR1eEHj49PMr5o914ozzxsP7IVM0ozZnlaMhNIB1Bxt7lIUmn3MY2MMB2Whty4426LLt1M1cdrTbu5drFa8RFVrQqx/T0py2R7N/EpFXpWbYJ27HDING/qXZO/jjpEuWNO/eYWpYc4DPDrK58+uldnI8+0fgsMAPLY555y9zVlPEfFWkaXmy9SV8TeVIwe2Fryaepx95fqa4+AVOMrRlHG3rcSfeU2yInkgn8LXO8As54hk7RC8aVO8ytr9Z4RyQ8+yB4la0mtfoxfmeB4AqEi0XO7kxSH9WR4rbh1aqnfd2/E8DwWU7uae68amKOx+TWiY5NYO8/Fa0un6g+eB1NA8Vut1OqPOcxvefkl/1R2eVJ3NA8VnOxlnraWkYMcdKwhJNJTO5Ur/zke4LXfKTmSeskqx/1eiGbifa+SP6JgHmjtufErKbTPWWkViOkKyXhAffLHqCtLKBnmt7mpw6PPokdYt4qEqoGO9E9yUIX8ysj4GN5TmDrePgm5HRtFycOcMdY9tkFdfE8bj2C62aakccSD0giwUwaqJuzcnEkEANwFsDe61HVTb7rZ7W05w6hbeg6hqPrxG1sdNOzitlrWNeHbTDYWG1hdvh0rrdFWAgEG4IwIK8oyVrrXOF+T5IsenE4Kc1W17q6F2yCJIr4xOtYc5Y4ck+5Ql6jZJdOXVD1R17pa0ARP2ZLeVE+weOoecOkK4w1IKDbQktclIBCEIBCEIMLSrgt1a9Sy4QeUNbKBzNIVMIGPHvcB6rjtDPrWmNET2u1mQvi4X7AF23X3UoTPdWwC1UGtAufIeGX8kjcSDa/QFRYaWUgOkmghvmySVvGNIzDmNuQRzKRz+nEruSxzugMcfAK1aN1UfKxr3yOZcYtMYa4HmO0p5hp2fa1oN8gyGZ3di26JdJUAvd1RJsi5DQyPoviXGygakWp1MPtJXnrkA/dAW5Fq/o1ubQ7rLnJo6cpQDxdG51iMXTvcD+UAJH9ZyQTBTwNtkdgHC9jy7m6kScEVCz7OBvZE1bkb3H7Omd+QgeCrLtaqp12iVsZGdmtblusBvG9aZ0pUSXD5ZHDMObdwNunfzEJyQuMv0jeyNg9eRg8StKSQ38uohHQ0uef2Wqpxvc929wBBwIjc0gXIIKbYfrbuth5RbI4kH1g5pyxyCchZamvgGDp3k8zY7XtnynLRm0hTl1g2R2GZlaGjmB2GmxKhLeWSMGmxJjaXN3kXBxuP5ukthc5220Fwte9w0jH3hBIO0uwEtEDG4YbW24k81nOHetabTMjSRZjPR2Y2DG+IcbH3Fazoto3GBBN2vfcg9e4+KYbF5V8GkXyBcDvA6f5ugek0rKbtc8vJyc17rDsBAPXZaj5nC7TjfPaA2h1F38hOgOcbuucTZzQAb2/nBIIxNxc385x2hfefmg13ucPIJOz6Jdhn0JfHYbNmG2AcQXeJsO5Z2d1wBe9rXGWd9/UkxkjInsHw51IyX7IOw/E5+QAB0A4+5NtivZrL5XcCQBgLkg3TwbhcsdzbW0Gt6BklSU5a0B7B5Vi19zh0WFx8UGu1zdovAbsjKNxJvusD0ZpIbkRiS4+RsnAbselbMkYuGFzSAeUyzjYnfY/JDgC+7nOdZo2XAWy5OBAyUDUYXMddpc1zTgQS1zT0EYgrpWp/CrLFaKvvIzITNH1jfxt88dIx61zrjBi5xJdfA7djhvJN+hNT1O07ae7acczbPuwRL1fobTkVQwSwva9hyc037DzHoKmI5gV5E0LrBNSScbTSOYcNoWBa+257TgfFdc1S4XoZSIqxvEOOAftbUTus28jtw6VA7KHIuo2krg4BwIIIuCDcEdBW8yS6BxCAUKRhJcEpCgQmnKEyRPja4sc5jg14za4jBw6jYrjOmqF8zzFURiPSDG3wsIq2NuBfGf8zC9j1cy71My6qWt2rkdXHsPu1zTtRyN5cTxk5p+G9BxL6IHt2XZHoxBy35ELTdSOjJDnBuWyeLJDwc8sjngrXUU0gldFO3Zqmi7g0eTVsH30X6QAYt39adbQMlZY3LTYgg2IO5wO4qegqMcZ2SwGYs5mktb0GzvijiSxvlxsPlAF9zjzOLewXO6+alpdHOjeI5GPe432HcaA17R0XFiL4iyBQlp2w2OJwBxLrhwObXXAt138UQj4yWAMje12R2A0F9r4taejFOSxta0lpmaXHElmzHdx33AsDhexC3rseAJJLEY7LYy2RjrYZbRw7iOcFPQRHZPHNmfdvk5BjxfAvadmw52m3cgj56I7Be6G7rHaIluTbm3m27wTLY7Ri0kBvi27cT+IXwPyW05scdyREBfBsso2mdo2gRzbwtZ+loWkuEsYJzDI3SNJ9Ld5XSMOdA3CLNsDKCc2ht7dtrW5kmKnwO1GSTvD7AnnIvmUzNp+Pc6V3UxjB3nFaU2mwcoifxzOPuAsnM5N4wll7hlrYbdiQOvf1pqOUt5LrXvg0XA6s7KNdpR/mtY3qZfxTL6+U5vPZYeATmckoY73IDrnfawPXl3pMwbax2RliZAT71DOeTmSeskpFlHNPJLTVLLBu0ywvyWG5vzkZph9Wzdtn2QPeVo2WE5nJtOrBuae158E2ax17gNHZj4pmyxZOYW6d3P3AJsuO8nvKLIUDCys2WD0lAIsnqamfJhGx7z6jHO8ApJmrFYRfiHtHO8tjH/ALCLKRt6ra6VdAQIn7Ud8YZCSz2d7OzuXbdTOEamrbRg8VNvieQCfwHJ3iuFR6v42kqaVh9Fsxmf1bMIdj2qwaC1B49wLZprAg7QpHRAEZEPlcDfpDSg9IwT3WyCq7q9C6OKOJ73SFrQC99tp1t7iALn5KfZkgcQhCDBC1p4braWCgpGturTKpmybtew7UUreVG8ZEHxXPfpM0LpI5Ir1LAXPiadkVIH39ObYvObmb8xY3C7fUQ3VJ111WFUxpaSyaJ23DKCQWO5sNxQcf0jr9xjdgUzC29xtuNwdxBbiCoWTWSS92xU7eniQ535nFSOmtFundIeL4uujxqKcDCYDOaEDDasLlozzG8KphJErPrFVvzmd7Nh4LRlqJHYue93W9x+KZCUAoAAsoASgECVkFBIGZHetikopJTaKOR59SN7vAINfZRsqxQaj6ReL/RXtHPI6OIDte4J06nGP/FVlFB0GfjXfljB8UFYsEK10+g9Hf8AeVE55qagdY9T3n4KVp9BwW+p0VVzetU1YiHWWtsp5DnxKVDE5+DGucfVY53gF1il0FVD7Gh0dT+s5hqHjtcpSLV/SLuXXuYPRp6eOIW5rjFByml1Tr5MWUs1ud0fFjvfZbT9TJ2YzS0kP+rVsBHstuV1BuoEb8aiWpmOH2lQ+x7AQpKi1Eoo+TTRX5yzaP7V0HHY9XqUcuvY8+jTU0sx7HWAUhS6s07uRT6Sl5i6OGnae11zZdup9DNbyWtHU0DwW2zRqDjtNqa/7vR8Demqq5ZT2sjACmKPUyozLqSL/QoWEjms6W9+5dSZo7oT7KDoRLnbNS3O+2qquQeiJuKj/JGAtum1DoxYmBryN8l5D3vJV/bRBPNpAgq1JoKNmDI2tHqsA8ApGDR9lONpwltiCDUpqey3mhAalIhhCEIBCEIMELUqYLrcWHBBzfXrVAVLRLF5FTECYZAbY5hriMbXtjuXHtJaKNRI4WEVW15bNC4bLZnDOWLcHnMtydmF6dqae6p+suplNV4yx+XkJG+TJbm2hmOhBw+n1ErnDaLGRt9KWZsYHWDiO5L/AKpxM/xGkaKM72se+Z3c0ALqkfB1SDlsfKeeWV7/AHE2UtQ6qU8X2cETeqNo+CDj8OhNHDJ+kKk81PRhrT2uxUxSaBiw4nREr8saussOstb8l12PRdty2GaN6EHNKPRFePsqfRtMPVpzK8drha6kBq/XyC0ukJgPRgYyFvZYXXQ2aPHMnmUIQc4j4PadxvNx0x55Z5H36xeylqHU2li+zp4gefiwT3lXdtGE62lCCtw6JAwAA6hZbTNGqeFOEsRBBCs0d0J9lB0KUDAlWQR7aIJ1tIFtoQMCnCWIgnEIEhgWbLKEAhCEAhCEAhCEAhCEAhCEAhCEGCEy+EFCEDf0UJTaYLCEDghCWIwhCBWyEWQhBlCEIBCEIBCEIBCEIBCEIBCEIBCEIBCEIBCEIP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pic>
        <p:nvPicPr>
          <p:cNvPr id="4104" name="Picture 8" descr="http://walmartcomputerfinder.igodigital.com/images/computer_intro_img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905500" y="2447924"/>
            <a:ext cx="3013648" cy="2376146"/>
          </a:xfrm>
          <a:prstGeom prst="rect">
            <a:avLst/>
          </a:prstGeom>
          <a:noFill/>
        </p:spPr>
      </p:pic>
      <p:grpSp>
        <p:nvGrpSpPr>
          <p:cNvPr id="3" name="Group 10"/>
          <p:cNvGrpSpPr/>
          <p:nvPr/>
        </p:nvGrpSpPr>
        <p:grpSpPr>
          <a:xfrm>
            <a:off x="6324600" y="2562070"/>
            <a:ext cx="457200" cy="1295400"/>
            <a:chOff x="7772400" y="-82034"/>
            <a:chExt cx="457200" cy="1758434"/>
          </a:xfrm>
        </p:grpSpPr>
        <p:sp>
          <p:nvSpPr>
            <p:cNvPr id="9" name="Oval 8"/>
            <p:cNvSpPr/>
            <p:nvPr/>
          </p:nvSpPr>
          <p:spPr>
            <a:xfrm>
              <a:off x="7772400" y="304800"/>
              <a:ext cx="457200" cy="13716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" name="TextBox 9"/>
            <p:cNvSpPr txBox="1"/>
            <p:nvPr/>
          </p:nvSpPr>
          <p:spPr>
            <a:xfrm rot="16200000">
              <a:off x="7086600" y="655766"/>
              <a:ext cx="17526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FTK Imager</a:t>
              </a:r>
              <a:endParaRPr lang="en-US" sz="1200" dirty="0"/>
            </a:p>
          </p:txBody>
        </p:sp>
      </p:grpSp>
      <p:sp>
        <p:nvSpPr>
          <p:cNvPr id="12" name="Rectangle 11"/>
          <p:cNvSpPr/>
          <p:nvPr/>
        </p:nvSpPr>
        <p:spPr>
          <a:xfrm>
            <a:off x="7239000" y="2971800"/>
            <a:ext cx="533400" cy="762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7239000" y="2971800"/>
            <a:ext cx="914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E01</a:t>
            </a:r>
          </a:p>
          <a:p>
            <a:r>
              <a:rPr lang="en-US" sz="1400" dirty="0" smtClean="0"/>
              <a:t>File</a:t>
            </a:r>
            <a:endParaRPr lang="en-US" sz="1400" dirty="0"/>
          </a:p>
        </p:txBody>
      </p:sp>
      <p:sp>
        <p:nvSpPr>
          <p:cNvPr id="14" name="Bent Arrow 13"/>
          <p:cNvSpPr/>
          <p:nvPr/>
        </p:nvSpPr>
        <p:spPr>
          <a:xfrm flipV="1">
            <a:off x="5126636" y="3124200"/>
            <a:ext cx="1121764" cy="457200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5" name="Right Arrow 14"/>
          <p:cNvSpPr/>
          <p:nvPr/>
        </p:nvSpPr>
        <p:spPr>
          <a:xfrm>
            <a:off x="6781800" y="3352800"/>
            <a:ext cx="457200" cy="228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 rot="5400000">
            <a:off x="5068788" y="3465612"/>
            <a:ext cx="1295400" cy="30777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  <a:prstDash val="dash"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Write Blocker</a:t>
            </a:r>
            <a:endParaRPr lang="en-US" sz="1400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5486400" y="3429000"/>
            <a:ext cx="457200" cy="0"/>
          </a:xfrm>
          <a:prstGeom prst="line">
            <a:avLst/>
          </a:prstGeom>
          <a:ln w="127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5486400" y="3505200"/>
            <a:ext cx="457200" cy="0"/>
          </a:xfrm>
          <a:prstGeom prst="line">
            <a:avLst/>
          </a:prstGeom>
          <a:ln w="127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Digital Forensics Procedures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273570" y="2029180"/>
          <a:ext cx="4402137" cy="40068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Picture 8" descr="http://walmartcomputerfinder.igodigital.com/images/computer_intro_img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648200" y="2045676"/>
            <a:ext cx="4267200" cy="3364524"/>
          </a:xfrm>
          <a:prstGeom prst="rect">
            <a:avLst/>
          </a:prstGeom>
          <a:noFill/>
        </p:spPr>
      </p:pic>
      <p:grpSp>
        <p:nvGrpSpPr>
          <p:cNvPr id="3" name="Group 6"/>
          <p:cNvGrpSpPr/>
          <p:nvPr/>
        </p:nvGrpSpPr>
        <p:grpSpPr>
          <a:xfrm>
            <a:off x="5943600" y="2362200"/>
            <a:ext cx="457200" cy="1295401"/>
            <a:chOff x="7772400" y="-82035"/>
            <a:chExt cx="457200" cy="1758435"/>
          </a:xfrm>
        </p:grpSpPr>
        <p:sp>
          <p:nvSpPr>
            <p:cNvPr id="8" name="Oval 7"/>
            <p:cNvSpPr/>
            <p:nvPr/>
          </p:nvSpPr>
          <p:spPr>
            <a:xfrm>
              <a:off x="7772400" y="304800"/>
              <a:ext cx="457200" cy="13716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" name="TextBox 8"/>
            <p:cNvSpPr txBox="1"/>
            <p:nvPr/>
          </p:nvSpPr>
          <p:spPr>
            <a:xfrm rot="16200000">
              <a:off x="7086600" y="655765"/>
              <a:ext cx="17526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FTK Analysis</a:t>
              </a:r>
              <a:endParaRPr lang="en-US" sz="1200" dirty="0"/>
            </a:p>
          </p:txBody>
        </p:sp>
      </p:grpSp>
      <p:sp>
        <p:nvSpPr>
          <p:cNvPr id="11" name="Right Arrow 10"/>
          <p:cNvSpPr/>
          <p:nvPr/>
        </p:nvSpPr>
        <p:spPr>
          <a:xfrm>
            <a:off x="5638800" y="2971800"/>
            <a:ext cx="304800" cy="228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105400" y="2743200"/>
            <a:ext cx="533400" cy="762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105400" y="2743200"/>
            <a:ext cx="914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E01</a:t>
            </a:r>
          </a:p>
          <a:p>
            <a:r>
              <a:rPr lang="en-US" sz="1400" dirty="0" smtClean="0"/>
              <a:t>File</a:t>
            </a:r>
            <a:endParaRPr lang="en-US" sz="1400" dirty="0"/>
          </a:p>
        </p:txBody>
      </p:sp>
      <p:pic>
        <p:nvPicPr>
          <p:cNvPr id="13" name="Picture 2" descr="http://forensicmethods.com/wp-content/uploads/2011/09/FTK_I30_2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629400" y="2057400"/>
            <a:ext cx="2514600" cy="1940560"/>
          </a:xfrm>
          <a:prstGeom prst="rect">
            <a:avLst/>
          </a:prstGeom>
          <a:noFill/>
        </p:spPr>
      </p:pic>
      <p:cxnSp>
        <p:nvCxnSpPr>
          <p:cNvPr id="15" name="Straight Connector 14"/>
          <p:cNvCxnSpPr/>
          <p:nvPr/>
        </p:nvCxnSpPr>
        <p:spPr>
          <a:xfrm flipH="1">
            <a:off x="6172200" y="2057400"/>
            <a:ext cx="457200" cy="60960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>
            <a:endCxn id="9" idx="1"/>
          </p:cNvCxnSpPr>
          <p:nvPr/>
        </p:nvCxnSpPr>
        <p:spPr>
          <a:xfrm flipH="1" flipV="1">
            <a:off x="6134101" y="3653302"/>
            <a:ext cx="495299" cy="23289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6629400" y="2057400"/>
            <a:ext cx="2514600" cy="1905000"/>
          </a:xfrm>
          <a:prstGeom prst="rect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Operating System Artifacts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Windows</a:t>
            </a:r>
          </a:p>
          <a:p>
            <a:pPr lvl="1"/>
            <a:r>
              <a:rPr lang="en-US" dirty="0" smtClean="0"/>
              <a:t>Log files</a:t>
            </a:r>
          </a:p>
          <a:p>
            <a:pPr lvl="1"/>
            <a:r>
              <a:rPr lang="en-US" dirty="0" smtClean="0"/>
              <a:t>Registry</a:t>
            </a:r>
          </a:p>
          <a:p>
            <a:pPr lvl="2"/>
            <a:r>
              <a:rPr lang="en-US" dirty="0" smtClean="0"/>
              <a:t>Shellbags</a:t>
            </a:r>
          </a:p>
          <a:p>
            <a:pPr lvl="2"/>
            <a:r>
              <a:rPr lang="en-US" dirty="0" smtClean="0"/>
              <a:t>USB Device Tracking</a:t>
            </a:r>
          </a:p>
          <a:p>
            <a:pPr lvl="1"/>
            <a:r>
              <a:rPr lang="en-US" dirty="0" smtClean="0"/>
              <a:t>UserAssist</a:t>
            </a:r>
          </a:p>
          <a:p>
            <a:pPr lvl="1"/>
            <a:r>
              <a:rPr lang="en-US" dirty="0" smtClean="0"/>
              <a:t>Prefetch</a:t>
            </a:r>
          </a:p>
          <a:p>
            <a:pPr lvl="1"/>
            <a:r>
              <a:rPr lang="en-US" dirty="0" smtClean="0"/>
              <a:t>Shortcuts</a:t>
            </a:r>
          </a:p>
          <a:p>
            <a:pPr lvl="1"/>
            <a:r>
              <a:rPr lang="en-US" dirty="0" smtClean="0"/>
              <a:t>Jump Lists</a:t>
            </a:r>
          </a:p>
          <a:p>
            <a:pPr lvl="1"/>
            <a:r>
              <a:rPr lang="en-US" dirty="0" smtClean="0"/>
              <a:t>Thumbnail Cache</a:t>
            </a:r>
          </a:p>
          <a:p>
            <a:pPr lvl="1"/>
            <a:r>
              <a:rPr lang="en-US" dirty="0" smtClean="0"/>
              <a:t>Recycle Bin</a:t>
            </a:r>
          </a:p>
          <a:p>
            <a:pPr lvl="1"/>
            <a:r>
              <a:rPr lang="en-US" dirty="0" smtClean="0"/>
              <a:t>Shadow Copy</a:t>
            </a:r>
          </a:p>
          <a:p>
            <a:pPr lvl="1"/>
            <a:r>
              <a:rPr lang="en-US" dirty="0" smtClean="0"/>
              <a:t>ESE Databases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Linux/Unix</a:t>
            </a:r>
          </a:p>
          <a:p>
            <a:pPr lvl="1"/>
            <a:r>
              <a:rPr lang="en-US" dirty="0" smtClean="0"/>
              <a:t>Log files</a:t>
            </a:r>
          </a:p>
          <a:p>
            <a:pPr lvl="1"/>
            <a:endParaRPr lang="en-US" dirty="0"/>
          </a:p>
        </p:txBody>
      </p:sp>
      <p:pic>
        <p:nvPicPr>
          <p:cNvPr id="8" name="Picture 7" descr="Eski-Windows-6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93483" y="1936377"/>
            <a:ext cx="945683" cy="770964"/>
          </a:xfrm>
          <a:prstGeom prst="rect">
            <a:avLst/>
          </a:prstGeom>
        </p:spPr>
      </p:pic>
      <p:pic>
        <p:nvPicPr>
          <p:cNvPr id="9" name="Picture 8" descr="debian-square_400x400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62482" y="1936377"/>
            <a:ext cx="869577" cy="869577"/>
          </a:xfrm>
          <a:prstGeom prst="rect">
            <a:avLst/>
          </a:prstGeom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Tools of the Trade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546847" y="1949824"/>
            <a:ext cx="7816104" cy="4007224"/>
          </a:xfrm>
        </p:spPr>
        <p:txBody>
          <a:bodyPr/>
          <a:lstStyle/>
          <a:p>
            <a:r>
              <a:rPr lang="en-US" dirty="0" smtClean="0"/>
              <a:t>Guidance Software’s Encase</a:t>
            </a:r>
          </a:p>
          <a:p>
            <a:r>
              <a:rPr lang="en-US" dirty="0" smtClean="0"/>
              <a:t>AccessData’s FTK</a:t>
            </a:r>
          </a:p>
          <a:p>
            <a:r>
              <a:rPr lang="en-US" dirty="0" smtClean="0"/>
              <a:t>X-ways Forensics</a:t>
            </a:r>
          </a:p>
          <a:p>
            <a:r>
              <a:rPr lang="en-US" dirty="0" smtClean="0"/>
              <a:t>Open source tools</a:t>
            </a:r>
          </a:p>
          <a:p>
            <a:pPr lvl="1"/>
            <a:r>
              <a:rPr lang="en-US" dirty="0" smtClean="0"/>
              <a:t>Autopsy</a:t>
            </a:r>
          </a:p>
          <a:p>
            <a:pPr lvl="1"/>
            <a:r>
              <a:rPr lang="en-US" dirty="0" smtClean="0"/>
              <a:t>DFF</a:t>
            </a:r>
          </a:p>
          <a:p>
            <a:pPr lvl="1"/>
            <a:r>
              <a:rPr lang="en-US" dirty="0" smtClean="0"/>
              <a:t>Volatility</a:t>
            </a:r>
          </a:p>
          <a:p>
            <a:pPr lvl="1"/>
            <a:r>
              <a:rPr lang="en-US" dirty="0" smtClean="0"/>
              <a:t>etc…</a:t>
            </a:r>
          </a:p>
          <a:p>
            <a:pPr lvl="1"/>
            <a:endParaRPr lang="en-US" dirty="0" smtClean="0"/>
          </a:p>
        </p:txBody>
      </p:sp>
      <p:pic>
        <p:nvPicPr>
          <p:cNvPr id="7" name="Picture 6" descr="5(3)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98918" y="1787079"/>
            <a:ext cx="4259599" cy="3030973"/>
          </a:xfrm>
          <a:prstGeom prst="rect">
            <a:avLst/>
          </a:prstGeom>
        </p:spPr>
      </p:pic>
      <p:pic>
        <p:nvPicPr>
          <p:cNvPr id="6" name="Picture 5" descr="ZrSJRgf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90682" y="3481408"/>
            <a:ext cx="4222376" cy="3031449"/>
          </a:xfrm>
          <a:prstGeom prst="rect">
            <a:avLst/>
          </a:prstGeom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Cell Tools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Cellebrite UFED Touch</a:t>
            </a:r>
          </a:p>
          <a:p>
            <a:pPr lvl="1"/>
            <a:r>
              <a:rPr lang="en-US" dirty="0" smtClean="0"/>
              <a:t>Android, iOS, Blackberry</a:t>
            </a:r>
          </a:p>
          <a:p>
            <a:pPr lvl="1"/>
            <a:r>
              <a:rPr lang="en-US" dirty="0" smtClean="0"/>
              <a:t>Tablets too</a:t>
            </a:r>
          </a:p>
          <a:p>
            <a:r>
              <a:rPr lang="en-US" dirty="0" smtClean="0"/>
              <a:t>Katana Forensics’ Latern</a:t>
            </a:r>
          </a:p>
          <a:p>
            <a:r>
              <a:rPr lang="en-US" dirty="0" smtClean="0"/>
              <a:t>XRY</a:t>
            </a:r>
          </a:p>
          <a:p>
            <a:r>
              <a:rPr lang="en-US" dirty="0" smtClean="0"/>
              <a:t>Susteen’s SecureView</a:t>
            </a:r>
          </a:p>
          <a:p>
            <a:endParaRPr lang="en-US" dirty="0"/>
          </a:p>
        </p:txBody>
      </p:sp>
      <p:pic>
        <p:nvPicPr>
          <p:cNvPr id="4" name="Picture 3" descr="ultimate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02941" y="1949824"/>
            <a:ext cx="2874309" cy="2012016"/>
          </a:xfrm>
          <a:prstGeom prst="rect">
            <a:avLst/>
          </a:prstGeom>
        </p:spPr>
      </p:pic>
      <p:pic>
        <p:nvPicPr>
          <p:cNvPr id="5" name="Picture 4" descr="Super-USB-Charger-with-10-Power-Tips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86986" y="4148964"/>
            <a:ext cx="2675965" cy="1808084"/>
          </a:xfrm>
          <a:prstGeom prst="rect">
            <a:avLst/>
          </a:prstGeom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Roles &amp; Responsibilities</a:t>
            </a:r>
            <a:br>
              <a:rPr lang="en-US" dirty="0" smtClean="0"/>
            </a:br>
            <a:r>
              <a:rPr lang="en-US" dirty="0" smtClean="0"/>
              <a:t>Analysis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9463" y="1949824"/>
            <a:ext cx="7583488" cy="4529156"/>
          </a:xfrm>
        </p:spPr>
        <p:txBody>
          <a:bodyPr>
            <a:normAutofit/>
          </a:bodyPr>
          <a:lstStyle/>
          <a:p>
            <a:pPr lvl="0">
              <a:spcBef>
                <a:spcPts val="0"/>
              </a:spcBef>
            </a:pPr>
            <a:r>
              <a:rPr lang="en-US" sz="2000" dirty="0" smtClean="0"/>
              <a:t>ALWAYS protect against changes to the original evidence media.</a:t>
            </a:r>
          </a:p>
          <a:p>
            <a:pPr lvl="1">
              <a:spcBef>
                <a:spcPts val="0"/>
              </a:spcBef>
            </a:pPr>
            <a:r>
              <a:rPr lang="en-US" dirty="0" smtClean="0"/>
              <a:t>Make bit-for-bit forensic images (copies) of all original evidence media.</a:t>
            </a:r>
          </a:p>
          <a:p>
            <a:pPr lvl="1">
              <a:spcBef>
                <a:spcPts val="0"/>
              </a:spcBef>
            </a:pPr>
            <a:r>
              <a:rPr lang="en-US" dirty="0" smtClean="0"/>
              <a:t>Analyze only a duplicate “working” copy of the original.</a:t>
            </a:r>
          </a:p>
          <a:p>
            <a:pPr>
              <a:spcBef>
                <a:spcPts val="0"/>
              </a:spcBef>
            </a:pPr>
            <a:r>
              <a:rPr lang="en-US" sz="2000" dirty="0" smtClean="0"/>
              <a:t>Prepare investigative worksheets/documentation</a:t>
            </a:r>
          </a:p>
          <a:p>
            <a:pPr lvl="0">
              <a:spcBef>
                <a:spcPts val="0"/>
              </a:spcBef>
            </a:pPr>
            <a:r>
              <a:rPr lang="en-US" sz="2000" dirty="0" smtClean="0"/>
              <a:t>In some cases, restoration of your bit-for-bit forensic image is necessary to perform analysis.</a:t>
            </a:r>
          </a:p>
          <a:p>
            <a:pPr>
              <a:spcBef>
                <a:spcPts val="0"/>
              </a:spcBef>
            </a:pPr>
            <a:r>
              <a:rPr lang="en-US" sz="2000" dirty="0" smtClean="0"/>
              <a:t>Review  and recover hidden or deleted files, directories, and data.</a:t>
            </a:r>
          </a:p>
          <a:p>
            <a:pPr lvl="0">
              <a:spcBef>
                <a:spcPts val="0"/>
              </a:spcBef>
            </a:pPr>
            <a:r>
              <a:rPr lang="en-US" sz="2000" dirty="0" smtClean="0"/>
              <a:t>Review and recover  data from unallocated space or previous/lost file systems.</a:t>
            </a:r>
          </a:p>
          <a:p>
            <a:pPr lvl="0">
              <a:spcBef>
                <a:spcPts val="0"/>
              </a:spcBef>
            </a:pPr>
            <a:r>
              <a:rPr lang="en-US" sz="2000" dirty="0" smtClean="0"/>
              <a:t>Conduct searches by filename, by file type (using extension and/or file headers),  by hash value or by string of characters/bytes.</a:t>
            </a:r>
          </a:p>
          <a:p>
            <a:pPr>
              <a:spcBef>
                <a:spcPts val="0"/>
              </a:spcBef>
            </a:pPr>
            <a:r>
              <a:rPr lang="en-US" sz="2000" dirty="0" smtClean="0"/>
              <a:t>Overcome encryption and password protected files, directories, drives, etc.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Roles &amp; Responsibilities</a:t>
            </a:r>
            <a:br>
              <a:rPr lang="en-US" dirty="0" smtClean="0"/>
            </a:br>
            <a:r>
              <a:rPr lang="en-US" dirty="0" smtClean="0"/>
              <a:t>Analysis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9463" y="1949824"/>
            <a:ext cx="7583488" cy="4450976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Preparing reports from accounting, database or other complex programs with proprietary file formats.</a:t>
            </a:r>
          </a:p>
          <a:p>
            <a:pPr lvl="0"/>
            <a:r>
              <a:rPr lang="en-US" dirty="0" smtClean="0"/>
              <a:t>Review the boot process for any deviations which may represent overt acts in attempting to destroy or conceal evidence</a:t>
            </a:r>
          </a:p>
          <a:p>
            <a:pPr lvl="0"/>
            <a:r>
              <a:rPr lang="en-US" dirty="0" smtClean="0"/>
              <a:t>Reconstruct computer and user activity via “time line” analysis and/or recovery and analysis of Operating System artifacts left by a user’s computer usage.</a:t>
            </a:r>
          </a:p>
          <a:p>
            <a:pPr lvl="0"/>
            <a:r>
              <a:rPr lang="en-US" dirty="0" smtClean="0"/>
              <a:t>Identify malware/virus/trojan…or lack thereof .</a:t>
            </a:r>
          </a:p>
          <a:p>
            <a:r>
              <a:rPr lang="en-US" dirty="0" smtClean="0"/>
              <a:t>Maintain investigative documentation and report findings to investigative team.</a:t>
            </a:r>
          </a:p>
          <a:p>
            <a:r>
              <a:rPr lang="en-US" dirty="0" smtClean="0"/>
              <a:t>Authentication of any exhibited evidence items.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Cyber Security?</a:t>
            </a:r>
            <a:endParaRPr lang="en-US" dirty="0"/>
          </a:p>
        </p:txBody>
      </p:sp>
      <p:pic>
        <p:nvPicPr>
          <p:cNvPr id="44034" name="Picture 2" descr="http://www.jewishtribune.ca/wp-content/uploads/2012/12/Cyber-Secutit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18203" y="3814993"/>
            <a:ext cx="2744748" cy="2057400"/>
          </a:xfrm>
          <a:prstGeom prst="rect">
            <a:avLst/>
          </a:prstGeom>
          <a:noFill/>
        </p:spPr>
      </p:pic>
      <p:sp>
        <p:nvSpPr>
          <p:cNvPr id="6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 really great buzz word</a:t>
            </a:r>
          </a:p>
          <a:p>
            <a:r>
              <a:rPr lang="en-US" dirty="0" smtClean="0"/>
              <a:t>Clear and present </a:t>
            </a:r>
            <a:r>
              <a:rPr lang="en-US" strike="sngStrike" dirty="0" smtClean="0"/>
              <a:t>laziness</a:t>
            </a:r>
            <a:r>
              <a:rPr lang="en-US" dirty="0" smtClean="0"/>
              <a:t> danger</a:t>
            </a:r>
          </a:p>
          <a:p>
            <a:pPr lvl="1"/>
            <a:r>
              <a:rPr lang="en-US" dirty="0" smtClean="0"/>
              <a:t>Loss of wealth</a:t>
            </a:r>
          </a:p>
          <a:p>
            <a:pPr lvl="1"/>
            <a:r>
              <a:rPr lang="en-US" dirty="0" smtClean="0"/>
              <a:t>Loss of intellectual property</a:t>
            </a:r>
          </a:p>
          <a:p>
            <a:pPr lvl="1"/>
            <a:r>
              <a:rPr lang="en-US" dirty="0" smtClean="0"/>
              <a:t>Loss of privacy</a:t>
            </a:r>
          </a:p>
          <a:p>
            <a:pPr lvl="1"/>
            <a:r>
              <a:rPr lang="en-US" dirty="0" smtClean="0"/>
              <a:t>Loss of trust</a:t>
            </a:r>
          </a:p>
          <a:p>
            <a:pPr lvl="1"/>
            <a:r>
              <a:rPr lang="en-US" dirty="0" smtClean="0"/>
              <a:t>Tactical advantage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Roles &amp; Responsibilities</a:t>
            </a:r>
            <a:br>
              <a:rPr lang="en-US" dirty="0" smtClean="0"/>
            </a:br>
            <a:r>
              <a:rPr lang="en-US" dirty="0" smtClean="0"/>
              <a:t>Trial Prep &amp; Testimony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Review exhibits and documentation</a:t>
            </a:r>
          </a:p>
          <a:p>
            <a:r>
              <a:rPr lang="en-US" dirty="0" smtClean="0"/>
              <a:t>Discuss testimony with attorneys</a:t>
            </a:r>
          </a:p>
          <a:p>
            <a:r>
              <a:rPr lang="en-US" dirty="0" smtClean="0"/>
              <a:t>Prepare copies of physical exhibits and media for defense/opposing counsel.</a:t>
            </a:r>
          </a:p>
          <a:p>
            <a:pPr lvl="1"/>
            <a:r>
              <a:rPr lang="en-US" dirty="0" smtClean="0"/>
              <a:t>CD/DVD copies,  image restoration,  make copy of images, etc.</a:t>
            </a:r>
          </a:p>
          <a:p>
            <a:r>
              <a:rPr lang="en-US" dirty="0" smtClean="0"/>
              <a:t>Testify</a:t>
            </a:r>
          </a:p>
          <a:p>
            <a:pPr lvl="1"/>
            <a:r>
              <a:rPr lang="en-US" dirty="0" smtClean="0"/>
              <a:t>Emphasize custody control and actions that you took in ensuring the evidence would be preserved in its’ original form.</a:t>
            </a:r>
          </a:p>
          <a:p>
            <a:pPr lvl="1"/>
            <a:r>
              <a:rPr lang="en-US" dirty="0" smtClean="0"/>
              <a:t>Maintain your credibility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Safety Net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Procedures and actions taken to insure that Electronic Evidence…</a:t>
            </a:r>
          </a:p>
          <a:p>
            <a:pPr lvl="1"/>
            <a:r>
              <a:rPr lang="en-US" dirty="0" smtClean="0"/>
              <a:t>is </a:t>
            </a:r>
            <a:r>
              <a:rPr lang="en-US" u="sng" dirty="0" smtClean="0"/>
              <a:t>not</a:t>
            </a:r>
            <a:r>
              <a:rPr lang="en-US" dirty="0" smtClean="0"/>
              <a:t> altered or destroyed.</a:t>
            </a:r>
          </a:p>
          <a:p>
            <a:pPr lvl="1"/>
            <a:r>
              <a:rPr lang="en-US" dirty="0" smtClean="0"/>
              <a:t> is properly preserved and protected.</a:t>
            </a:r>
          </a:p>
          <a:p>
            <a:pPr lvl="1"/>
            <a:r>
              <a:rPr lang="en-US" dirty="0" smtClean="0"/>
              <a:t>can be authenticated.</a:t>
            </a:r>
          </a:p>
          <a:p>
            <a:pPr lvl="1"/>
            <a:r>
              <a:rPr lang="en-US" dirty="0" smtClean="0"/>
              <a:t>is maintained with a chain of custody.</a:t>
            </a:r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Detection and Response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Threat Indicators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Hash Values</a:t>
            </a:r>
          </a:p>
          <a:p>
            <a:r>
              <a:rPr lang="en-US" dirty="0" smtClean="0"/>
              <a:t>IP Addresses</a:t>
            </a:r>
          </a:p>
          <a:p>
            <a:r>
              <a:rPr lang="en-US" dirty="0" smtClean="0"/>
              <a:t>Domain Names</a:t>
            </a:r>
          </a:p>
          <a:p>
            <a:r>
              <a:rPr lang="en-US" dirty="0" smtClean="0"/>
              <a:t>Network/Host Artifacts</a:t>
            </a:r>
          </a:p>
          <a:p>
            <a:r>
              <a:rPr lang="en-US" dirty="0" smtClean="0"/>
              <a:t>Tools and toolkits</a:t>
            </a:r>
          </a:p>
          <a:p>
            <a:r>
              <a:rPr lang="en-US" dirty="0" smtClean="0"/>
              <a:t>TTPs</a:t>
            </a:r>
            <a:endParaRPr lang="en-US" dirty="0"/>
          </a:p>
        </p:txBody>
      </p:sp>
      <p:pic>
        <p:nvPicPr>
          <p:cNvPr id="5" name="Picture 4" descr="BvfAhD5CQAAfBXF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91101" y="2083269"/>
            <a:ext cx="3371850" cy="2536916"/>
          </a:xfrm>
          <a:prstGeom prst="rect">
            <a:avLst/>
          </a:prstGeom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Incident Response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Don’t remove malware and call it a day.</a:t>
            </a:r>
          </a:p>
          <a:p>
            <a:pPr lvl="1"/>
            <a:r>
              <a:rPr lang="en-US" dirty="0" smtClean="0"/>
              <a:t>Log files, Memory analysis, Behavioral analysis</a:t>
            </a:r>
          </a:p>
          <a:p>
            <a:r>
              <a:rPr lang="en-US" dirty="0" smtClean="0"/>
              <a:t>Isolate and identify</a:t>
            </a:r>
          </a:p>
          <a:p>
            <a:pPr lvl="1"/>
            <a:r>
              <a:rPr lang="en-US" dirty="0" smtClean="0"/>
              <a:t>Protected VLAN or firewall from the Internet</a:t>
            </a:r>
          </a:p>
          <a:p>
            <a:pPr lvl="1"/>
            <a:r>
              <a:rPr lang="en-US" dirty="0" smtClean="0"/>
              <a:t>SQL injection, Host compromise, Memory resident</a:t>
            </a:r>
          </a:p>
          <a:p>
            <a:r>
              <a:rPr lang="en-US" dirty="0" smtClean="0"/>
              <a:t>Establish timeline</a:t>
            </a:r>
          </a:p>
          <a:p>
            <a:pPr lvl="1"/>
            <a:r>
              <a:rPr lang="en-US" dirty="0" smtClean="0"/>
              <a:t>How long have you been breached</a:t>
            </a:r>
          </a:p>
          <a:p>
            <a:r>
              <a:rPr lang="en-US" dirty="0" smtClean="0"/>
              <a:t>Plan, Remediate, and Monitor</a:t>
            </a:r>
            <a:endParaRPr lang="en-US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Keep Records	 - Disk Space is Cheap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Instrument applications to log sensitive information</a:t>
            </a:r>
          </a:p>
          <a:p>
            <a:pPr lvl="1"/>
            <a:r>
              <a:rPr lang="en-US" dirty="0" smtClean="0"/>
              <a:t>Add log statements to the sensitive bits</a:t>
            </a:r>
          </a:p>
          <a:p>
            <a:r>
              <a:rPr lang="en-US" dirty="0" smtClean="0"/>
              <a:t>Keep logs files on more than one machine</a:t>
            </a:r>
          </a:p>
          <a:p>
            <a:pPr lvl="1"/>
            <a:r>
              <a:rPr lang="en-US" dirty="0" smtClean="0"/>
              <a:t>Use centralized logging facility</a:t>
            </a:r>
          </a:p>
          <a:p>
            <a:r>
              <a:rPr lang="en-US" dirty="0" smtClean="0"/>
              <a:t>Protect backups as much as production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Case Studies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4916" y="295833"/>
            <a:ext cx="8484859" cy="11430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ea typeface="+mj-ea"/>
                <a:cs typeface="+mj-cs"/>
              </a:rPr>
              <a:t>Case Scenario : Inappropriate Computer Use</a:t>
            </a:r>
            <a:endParaRPr lang="en-US" dirty="0">
              <a:ea typeface="+mj-ea"/>
              <a:cs typeface="+mj-cs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>
          <a:xfrm>
            <a:off x="779461" y="1981201"/>
            <a:ext cx="3657600" cy="3975100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80000"/>
              </a:lnSpc>
              <a:buNone/>
              <a:defRPr/>
            </a:pPr>
            <a:r>
              <a:rPr lang="en-US" sz="2800" u="sng" dirty="0" smtClean="0"/>
              <a:t>Plaintiff showed:</a:t>
            </a:r>
          </a:p>
          <a:p>
            <a:pPr>
              <a:lnSpc>
                <a:spcPct val="80000"/>
              </a:lnSpc>
              <a:defRPr/>
            </a:pPr>
            <a:r>
              <a:rPr lang="en-US" sz="2400" dirty="0" smtClean="0"/>
              <a:t>Defendant’s account had extensive volume of porn</a:t>
            </a:r>
          </a:p>
          <a:p>
            <a:pPr>
              <a:lnSpc>
                <a:spcPct val="80000"/>
              </a:lnSpc>
              <a:defRPr/>
            </a:pPr>
            <a:r>
              <a:rPr lang="en-US" sz="2400" dirty="0" smtClean="0"/>
              <a:t>Used shock value</a:t>
            </a:r>
          </a:p>
          <a:p>
            <a:pPr>
              <a:lnSpc>
                <a:spcPct val="80000"/>
              </a:lnSpc>
              <a:defRPr/>
            </a:pPr>
            <a:r>
              <a:rPr lang="en-US" sz="2400" dirty="0" smtClean="0"/>
              <a:t>Used misleading terms</a:t>
            </a:r>
          </a:p>
          <a:p>
            <a:pPr>
              <a:lnSpc>
                <a:spcPct val="80000"/>
              </a:lnSpc>
              <a:defRPr/>
            </a:pPr>
            <a:r>
              <a:rPr lang="en-US" sz="2400" dirty="0" smtClean="0"/>
              <a:t>Defendant was fired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10000"/>
          </a:bodyPr>
          <a:lstStyle/>
          <a:p>
            <a:pPr>
              <a:lnSpc>
                <a:spcPct val="80000"/>
              </a:lnSpc>
              <a:buNone/>
              <a:defRPr/>
            </a:pPr>
            <a:r>
              <a:rPr lang="en-US" sz="2800" u="sng" dirty="0" smtClean="0"/>
              <a:t>On appeal we showed:</a:t>
            </a:r>
          </a:p>
          <a:p>
            <a:pPr>
              <a:lnSpc>
                <a:spcPct val="80000"/>
              </a:lnSpc>
              <a:defRPr/>
            </a:pPr>
            <a:r>
              <a:rPr lang="en-US" sz="2400" dirty="0" smtClean="0"/>
              <a:t>Actual time on web sites very short – result of spam emails</a:t>
            </a:r>
          </a:p>
          <a:p>
            <a:pPr>
              <a:lnSpc>
                <a:spcPct val="80000"/>
              </a:lnSpc>
              <a:defRPr/>
            </a:pPr>
            <a:r>
              <a:rPr lang="en-US" sz="2400" dirty="0" smtClean="0"/>
              <a:t>No intent to save</a:t>
            </a:r>
          </a:p>
          <a:p>
            <a:pPr>
              <a:lnSpc>
                <a:spcPct val="80000"/>
              </a:lnSpc>
              <a:defRPr/>
            </a:pPr>
            <a:r>
              <a:rPr lang="en-US" sz="2400" dirty="0" smtClean="0"/>
              <a:t>Computer left on in public place</a:t>
            </a:r>
          </a:p>
          <a:p>
            <a:pPr>
              <a:lnSpc>
                <a:spcPct val="80000"/>
              </a:lnSpc>
              <a:defRPr/>
            </a:pPr>
            <a:r>
              <a:rPr lang="en-US" sz="2400" dirty="0" smtClean="0"/>
              <a:t>Time of creation often did not match time person behind the computer</a:t>
            </a:r>
          </a:p>
          <a:p>
            <a:pPr>
              <a:lnSpc>
                <a:spcPct val="80000"/>
              </a:lnSpc>
              <a:defRPr/>
            </a:pPr>
            <a:r>
              <a:rPr lang="en-US" sz="2400" dirty="0" smtClean="0"/>
              <a:t>Called into question forensics used to obtain plaintiff's evidence</a:t>
            </a:r>
          </a:p>
          <a:p>
            <a:endParaRPr lang="en-US" b="1" dirty="0"/>
          </a:p>
        </p:txBody>
      </p:sp>
      <p:pic>
        <p:nvPicPr>
          <p:cNvPr id="5" name="Picture 2" descr="http://www.uri.edu/news/branding/LogoHead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2009" y="6125860"/>
            <a:ext cx="2623572" cy="7457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ea typeface="+mj-ea"/>
                <a:cs typeface="+mj-cs"/>
              </a:rPr>
              <a:t>Case Scenario: Corporate Espionage</a:t>
            </a:r>
            <a:endParaRPr lang="en-US" dirty="0">
              <a:ea typeface="+mj-ea"/>
              <a:cs typeface="+mj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52600"/>
            <a:ext cx="4038600" cy="3581400"/>
          </a:xfrm>
          <a:noFill/>
        </p:spPr>
        <p:txBody>
          <a:bodyPr>
            <a:normAutofit fontScale="92500" lnSpcReduction="10000"/>
          </a:bodyPr>
          <a:lstStyle/>
          <a:p>
            <a:pPr eaLnBrk="1" hangingPunct="1">
              <a:lnSpc>
                <a:spcPct val="90000"/>
              </a:lnSpc>
              <a:buFont typeface="Wingdings 2" charset="2"/>
              <a:buNone/>
              <a:defRPr/>
            </a:pPr>
            <a:r>
              <a:rPr lang="en-US" sz="1900" u="sng" dirty="0">
                <a:ea typeface="+mn-ea"/>
                <a:cs typeface="+mn-cs"/>
              </a:rPr>
              <a:t>Defendant: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1800" dirty="0">
                <a:ea typeface="+mn-ea"/>
                <a:cs typeface="+mn-cs"/>
              </a:rPr>
              <a:t>Left  Company A to work for a competitor, Company B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1800" dirty="0">
                <a:ea typeface="+mn-ea"/>
                <a:cs typeface="+mn-cs"/>
              </a:rPr>
              <a:t>Showed signs of using Company A proprietary information: pricing, customer lists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1800" dirty="0">
                <a:ea typeface="+mn-ea"/>
                <a:cs typeface="+mn-cs"/>
              </a:rPr>
              <a:t>Denied taking information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1800" dirty="0">
                <a:ea typeface="+mn-ea"/>
                <a:cs typeface="+mn-cs"/>
              </a:rPr>
              <a:t>Company A had deleted files in question from his laptop before leaving</a:t>
            </a:r>
          </a:p>
          <a:p>
            <a:pPr eaLnBrk="1" hangingPunct="1">
              <a:lnSpc>
                <a:spcPct val="90000"/>
              </a:lnSpc>
              <a:defRPr/>
            </a:pPr>
            <a:endParaRPr lang="en-US" sz="1700" dirty="0">
              <a:ea typeface="+mn-ea"/>
              <a:cs typeface="+mn-cs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52600"/>
            <a:ext cx="4038600" cy="3581400"/>
          </a:xfrm>
          <a:noFill/>
        </p:spPr>
        <p:txBody>
          <a:bodyPr>
            <a:normAutofit fontScale="92500" lnSpcReduction="10000"/>
          </a:bodyPr>
          <a:lstStyle/>
          <a:p>
            <a:pPr eaLnBrk="1" hangingPunct="1">
              <a:lnSpc>
                <a:spcPct val="90000"/>
              </a:lnSpc>
              <a:buFont typeface="Wingdings 2" charset="2"/>
              <a:buNone/>
              <a:defRPr/>
            </a:pPr>
            <a:r>
              <a:rPr lang="en-US" sz="1900" u="sng" dirty="0">
                <a:ea typeface="+mn-ea"/>
                <a:cs typeface="+mn-cs"/>
              </a:rPr>
              <a:t>For plaintiff we showed: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1800" dirty="0">
                <a:ea typeface="+mn-ea"/>
                <a:cs typeface="+mn-cs"/>
              </a:rPr>
              <a:t>We wrote affidavit for subpoena to seize defendant’s laptop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1800" dirty="0">
                <a:ea typeface="+mn-ea"/>
                <a:cs typeface="+mn-cs"/>
              </a:rPr>
              <a:t>We found evidence of emailing documents to Company B before leaving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1800" dirty="0">
                <a:ea typeface="+mn-ea"/>
                <a:cs typeface="+mn-cs"/>
              </a:rPr>
              <a:t>We found what USB devices had been inserted – fodder for further subpoena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1800" dirty="0">
                <a:ea typeface="+mn-ea"/>
                <a:cs typeface="+mn-cs"/>
              </a:rPr>
              <a:t>We found Company B names of recipients and servers – fodder for further  subpoenas</a:t>
            </a:r>
          </a:p>
        </p:txBody>
      </p:sp>
      <p:pic>
        <p:nvPicPr>
          <p:cNvPr id="5" name="Picture 2" descr="http://www.uri.edu/news/branding/LogoHead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2009" y="6125860"/>
            <a:ext cx="2623572" cy="7457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ea typeface="+mj-ea"/>
                <a:cs typeface="+mj-cs"/>
              </a:rPr>
              <a:t>Case Scenario: BadPOS</a:t>
            </a:r>
            <a:endParaRPr lang="en-US" dirty="0">
              <a:ea typeface="+mj-ea"/>
              <a:cs typeface="+mj-cs"/>
            </a:endParaRPr>
          </a:p>
        </p:txBody>
      </p:sp>
      <p:sp>
        <p:nvSpPr>
          <p:cNvPr id="36867" name="Content Placeholder 2"/>
          <p:cNvSpPr>
            <a:spLocks noGrp="1"/>
          </p:cNvSpPr>
          <p:nvPr>
            <p:ph idx="1"/>
          </p:nvPr>
        </p:nvSpPr>
        <p:spPr>
          <a:xfrm>
            <a:off x="457200" y="1855030"/>
            <a:ext cx="8686800" cy="4708525"/>
          </a:xfrm>
        </p:spPr>
        <p:txBody>
          <a:bodyPr/>
          <a:lstStyle/>
          <a:p>
            <a:pPr eaLnBrk="1" hangingPunct="1"/>
            <a:r>
              <a:rPr lang="en-US" sz="2400" dirty="0" smtClean="0"/>
              <a:t>Identification of several compromised accounts</a:t>
            </a:r>
            <a:endParaRPr lang="en-US" sz="2400" dirty="0"/>
          </a:p>
          <a:p>
            <a:pPr eaLnBrk="1" hangingPunct="1"/>
            <a:r>
              <a:rPr lang="en-US" sz="2400" dirty="0" smtClean="0"/>
              <a:t>Contacted and informed customer of the breach</a:t>
            </a:r>
            <a:endParaRPr lang="en-US" sz="2400" i="1" dirty="0"/>
          </a:p>
          <a:p>
            <a:pPr eaLnBrk="1" hangingPunct="1"/>
            <a:r>
              <a:rPr lang="en-US" sz="2400" dirty="0" smtClean="0"/>
              <a:t>Non-compliance, too busy to shut down</a:t>
            </a:r>
            <a:endParaRPr lang="en-US" sz="2400" dirty="0"/>
          </a:p>
          <a:p>
            <a:pPr eaLnBrk="1" hangingPunct="1"/>
            <a:r>
              <a:rPr lang="en-US" sz="2400" dirty="0" smtClean="0"/>
              <a:t>Analyzed primary server, found nothing</a:t>
            </a:r>
            <a:endParaRPr lang="en-US" sz="2400" dirty="0"/>
          </a:p>
          <a:p>
            <a:pPr eaLnBrk="1" hangingPunct="1"/>
            <a:r>
              <a:rPr lang="en-US" sz="2400" dirty="0" smtClean="0"/>
              <a:t>A friend enabled Facebook on the POS terminal</a:t>
            </a:r>
          </a:p>
          <a:p>
            <a:pPr eaLnBrk="1" hangingPunct="1"/>
            <a:r>
              <a:rPr lang="en-US" sz="2400" dirty="0" smtClean="0"/>
              <a:t>Third party cleanup and destruction of remaining evidence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779463" y="1833467"/>
            <a:ext cx="6172200" cy="3443071"/>
          </a:xfrm>
        </p:spPr>
        <p:txBody>
          <a:bodyPr>
            <a:normAutofit lnSpcReduction="10000"/>
          </a:bodyPr>
          <a:lstStyle/>
          <a:p>
            <a:r>
              <a:rPr lang="en-US" sz="2800" b="1" i="1" dirty="0" smtClean="0"/>
              <a:t>Digital Forensics </a:t>
            </a:r>
            <a:r>
              <a:rPr lang="en-US" sz="2800" i="1" dirty="0" smtClean="0"/>
              <a:t>is the application of forensic science techniques to identification, acquisition and analysis of digital evidence.</a:t>
            </a:r>
          </a:p>
          <a:p>
            <a:r>
              <a:rPr lang="en-US" sz="2800" dirty="0" smtClean="0"/>
              <a:t>Sub-discipline of Cyber Security in the area of Incident Response</a:t>
            </a:r>
          </a:p>
          <a:p>
            <a:r>
              <a:rPr lang="en-US" sz="2800" dirty="0" smtClean="0"/>
              <a:t>Used in both civil and legal matters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Digital Forensics?</a:t>
            </a:r>
            <a:endParaRPr lang="en-US" dirty="0"/>
          </a:p>
        </p:txBody>
      </p:sp>
      <p:pic>
        <p:nvPicPr>
          <p:cNvPr id="9" name="Picture 7" descr="takedown_holme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51663" y="2544288"/>
            <a:ext cx="1712652" cy="25551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ea typeface="+mj-ea"/>
                <a:cs typeface="+mj-cs"/>
              </a:rPr>
              <a:t>Other Case Scenarios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1752600"/>
            <a:ext cx="8153400" cy="4267200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sz="1800" b="1" dirty="0" smtClean="0"/>
              <a:t>Political corruption</a:t>
            </a: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en-US" sz="1600" dirty="0" smtClean="0"/>
              <a:t>Back door to town computer system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sz="1800" b="1" dirty="0" smtClean="0"/>
              <a:t>Suicide</a:t>
            </a: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en-US" sz="1600" dirty="0" smtClean="0"/>
              <a:t>Suicide web sites, email from girlfriend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sz="1800" b="1" dirty="0" smtClean="0"/>
              <a:t>Murder</a:t>
            </a: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en-US" sz="1600" dirty="0" smtClean="0"/>
              <a:t>Who did he know, who was he talking to?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sz="1800" b="1" dirty="0" smtClean="0"/>
              <a:t>School sexual assault</a:t>
            </a: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en-US" sz="1600" dirty="0" smtClean="0"/>
              <a:t>IMs posted on Live Journal, edited?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sz="1800" b="1" dirty="0" smtClean="0"/>
              <a:t>School teacher inappropriate computer use</a:t>
            </a: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en-US" sz="1600" dirty="0" smtClean="0"/>
              <a:t>Porn on the computer – who put it there? Simply spam?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sz="1800" b="1" dirty="0" smtClean="0"/>
              <a:t>Divorce</a:t>
            </a: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en-US" sz="1600" dirty="0" smtClean="0"/>
              <a:t>Infidelity shown in emails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sz="1800" b="1" dirty="0" smtClean="0"/>
              <a:t>Corporate Espionage</a:t>
            </a: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en-US" sz="1600" dirty="0" smtClean="0"/>
              <a:t>Company data to competitor – how did it get there?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sz="1800" b="1" dirty="0" smtClean="0"/>
              <a:t>Stalking</a:t>
            </a: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en-US" sz="1600" dirty="0" smtClean="0"/>
              <a:t>Physical evidence of stalking, emails confirm?</a:t>
            </a:r>
          </a:p>
          <a:p>
            <a:pPr eaLnBrk="1" hangingPunct="1">
              <a:buFont typeface="Wingdings 2" charset="2"/>
              <a:buNone/>
            </a:pPr>
            <a:endParaRPr lang="en-US" sz="1600" dirty="0"/>
          </a:p>
        </p:txBody>
      </p:sp>
      <p:pic>
        <p:nvPicPr>
          <p:cNvPr id="4" name="Picture 7" descr="smoking-gun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70505" y="1949824"/>
            <a:ext cx="2981960" cy="4505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URI Degree Programs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Related Degree Programs at URI</a:t>
            </a:r>
            <a:endParaRPr lang="en-US" dirty="0"/>
          </a:p>
        </p:txBody>
      </p:sp>
      <p:pic>
        <p:nvPicPr>
          <p:cNvPr id="7170" name="Picture 2" descr="http://dfcsc.uri.edu/images/banner/academics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2350" y="997189"/>
            <a:ext cx="8686800" cy="1773556"/>
          </a:xfrm>
          <a:prstGeom prst="rect">
            <a:avLst/>
          </a:prstGeom>
          <a:noFill/>
        </p:spPr>
      </p:pic>
      <p:cxnSp>
        <p:nvCxnSpPr>
          <p:cNvPr id="10" name="Straight Connector 9"/>
          <p:cNvCxnSpPr/>
          <p:nvPr/>
        </p:nvCxnSpPr>
        <p:spPr>
          <a:xfrm>
            <a:off x="2699832" y="2899112"/>
            <a:ext cx="0" cy="17854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 descr="nsa_GIF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16980" y="5562600"/>
            <a:ext cx="990600" cy="990600"/>
          </a:xfrm>
          <a:prstGeom prst="rect">
            <a:avLst/>
          </a:prstGeom>
        </p:spPr>
      </p:pic>
      <p:pic>
        <p:nvPicPr>
          <p:cNvPr id="19" name="Picture 18" descr="DHS_GIF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231345" y="5578645"/>
            <a:ext cx="962025" cy="962025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933728" y="5728545"/>
            <a:ext cx="624323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i="1" dirty="0" smtClean="0"/>
              <a:t>URI  Is A NSA/DHS Center of Academic Excellence</a:t>
            </a:r>
          </a:p>
          <a:p>
            <a:r>
              <a:rPr lang="en-US" sz="2000" i="1" dirty="0" smtClean="0"/>
              <a:t> In Information Assurance Education</a:t>
            </a:r>
            <a:endParaRPr lang="en-US" sz="2000" i="1" dirty="0"/>
          </a:p>
        </p:txBody>
      </p:sp>
      <p:cxnSp>
        <p:nvCxnSpPr>
          <p:cNvPr id="21" name="Straight Connector 20"/>
          <p:cNvCxnSpPr/>
          <p:nvPr/>
        </p:nvCxnSpPr>
        <p:spPr>
          <a:xfrm>
            <a:off x="5486400" y="2869132"/>
            <a:ext cx="0" cy="17854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232350" y="2899112"/>
            <a:ext cx="267966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 smtClean="0"/>
              <a:t>Digital Forensics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Undergrad Minor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 4 courses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Professional Certificate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 4 courses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Graduate Certificate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 4 courses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2902922" y="2896764"/>
            <a:ext cx="267966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 smtClean="0"/>
              <a:t>Cyber Security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Undergrad Minor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 4 courses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Professional Certificate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 4 courses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Graduate Certificate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 4 courses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5826718" y="2894416"/>
            <a:ext cx="286008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 smtClean="0"/>
              <a:t>Masters In Cyber Security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9 courses</a:t>
            </a:r>
          </a:p>
          <a:p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Courses in digital forensics and cyber security</a:t>
            </a:r>
          </a:p>
          <a:p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Internship capstone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457200" y="5050933"/>
            <a:ext cx="8229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All courses taught online with streaming video and cloud-based labs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980" y="2759051"/>
            <a:ext cx="5867400" cy="1470025"/>
          </a:xfrm>
        </p:spPr>
        <p:txBody>
          <a:bodyPr>
            <a:normAutofit/>
          </a:bodyPr>
          <a:lstStyle/>
          <a:p>
            <a:r>
              <a:rPr lang="en-US" dirty="0" smtClean="0"/>
              <a:t>Cyber Forensics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19331" y="4167573"/>
            <a:ext cx="6219669" cy="573741"/>
          </a:xfrm>
        </p:spPr>
        <p:txBody>
          <a:bodyPr>
            <a:noAutofit/>
          </a:bodyPr>
          <a:lstStyle/>
          <a:p>
            <a:r>
              <a:rPr lang="en-US" sz="2000" dirty="0" smtClean="0"/>
              <a:t>Jacob Fonseca</a:t>
            </a:r>
          </a:p>
          <a:p>
            <a:r>
              <a:rPr lang="en-US" sz="2000" dirty="0" smtClean="0"/>
              <a:t>Manager, Digital Forensics and Cyber Security Center</a:t>
            </a:r>
          </a:p>
          <a:p>
            <a:r>
              <a:rPr lang="en-US" sz="2000" dirty="0" smtClean="0"/>
              <a:t>The University of Rhode Island</a:t>
            </a:r>
          </a:p>
          <a:p>
            <a:r>
              <a:rPr lang="en-US" sz="2800" b="1" dirty="0" smtClean="0"/>
              <a:t>Web:     dfcsc.uri.edu</a:t>
            </a:r>
            <a:endParaRPr lang="en-US" sz="2800" b="1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1923378"/>
            <a:ext cx="7541979" cy="150562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6928" y="295833"/>
            <a:ext cx="8500922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Evolution of Digital Forensics </a:t>
            </a:r>
            <a:br>
              <a:rPr lang="en-US" dirty="0" smtClean="0"/>
            </a:br>
            <a:r>
              <a:rPr lang="en-US" dirty="0" smtClean="0"/>
              <a:t>1980s-1990s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ct val="20000"/>
              </a:spcBef>
              <a:buClr>
                <a:srgbClr val="D9AA00"/>
              </a:buClr>
              <a:buSzPct val="75000"/>
            </a:pPr>
            <a:r>
              <a:rPr lang="en-US" dirty="0" smtClean="0">
                <a:ea typeface="Arial" charset="0"/>
                <a:cs typeface="Arial" charset="0"/>
              </a:rPr>
              <a:t>Primarily stand-alone computers</a:t>
            </a:r>
          </a:p>
          <a:p>
            <a:pPr>
              <a:spcBef>
                <a:spcPct val="20000"/>
              </a:spcBef>
              <a:buClr>
                <a:srgbClr val="D9AA00"/>
              </a:buClr>
              <a:buSzPct val="75000"/>
            </a:pPr>
            <a:r>
              <a:rPr lang="en-US" dirty="0" smtClean="0">
                <a:ea typeface="Arial" charset="0"/>
                <a:cs typeface="Arial" charset="0"/>
              </a:rPr>
              <a:t>Basic storage media</a:t>
            </a:r>
          </a:p>
          <a:p>
            <a:pPr>
              <a:spcBef>
                <a:spcPct val="20000"/>
              </a:spcBef>
              <a:buClr>
                <a:srgbClr val="D9AA00"/>
              </a:buClr>
              <a:buSzPct val="75000"/>
            </a:pPr>
            <a:r>
              <a:rPr lang="en-US" dirty="0" smtClean="0">
                <a:ea typeface="Arial" charset="0"/>
                <a:cs typeface="Arial" charset="0"/>
              </a:rPr>
              <a:t>Simple non-automated forensic tools</a:t>
            </a:r>
          </a:p>
          <a:p>
            <a:pPr marL="800100" lvl="1" indent="-342900">
              <a:spcBef>
                <a:spcPct val="20000"/>
              </a:spcBef>
              <a:buClr>
                <a:srgbClr val="D9AA00"/>
              </a:buClr>
            </a:pPr>
            <a:r>
              <a:rPr lang="en-US" dirty="0" smtClean="0">
                <a:ea typeface="Arial" charset="0"/>
                <a:cs typeface="Arial" charset="0"/>
              </a:rPr>
              <a:t>Manual analysis of very small amounts of data, with very slow computers and very simple tools….by today’s standards.</a:t>
            </a:r>
          </a:p>
          <a:p>
            <a:pPr>
              <a:spcBef>
                <a:spcPct val="20000"/>
              </a:spcBef>
              <a:buClr>
                <a:srgbClr val="D9AA00"/>
              </a:buClr>
              <a:buSzPct val="75000"/>
            </a:pPr>
            <a:r>
              <a:rPr lang="en-US" dirty="0" smtClean="0">
                <a:ea typeface="Arial" charset="0"/>
                <a:cs typeface="Arial" charset="0"/>
              </a:rPr>
              <a:t>Skills primarily within the LE community</a:t>
            </a:r>
          </a:p>
          <a:p>
            <a:endParaRPr lang="en-US" dirty="0"/>
          </a:p>
        </p:txBody>
      </p:sp>
      <p:pic>
        <p:nvPicPr>
          <p:cNvPr id="6" name="Picture 4" descr="http://upload.wikimedia.org/wikipedia/commons/8/88/Norton-utilities-6.0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85847" y="4347883"/>
            <a:ext cx="2661533" cy="199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 descr="http://www.howtodothings.com/files/u10023/how-to-format-a-floppy-disk-into-ms-do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98386" y="4470496"/>
            <a:ext cx="2440781" cy="16352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42804" y="4263168"/>
            <a:ext cx="1870985" cy="1870985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www.cybercityinc.com/blog/wp-content/uploads/2009/07/intel-core-i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01311" y="2429270"/>
            <a:ext cx="2057400" cy="192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7638" y="295833"/>
            <a:ext cx="8345419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Evolution of Digital Forensics </a:t>
            </a:r>
            <a:br>
              <a:rPr lang="en-US" dirty="0" smtClean="0"/>
            </a:br>
            <a:r>
              <a:rPr lang="en-US" dirty="0" smtClean="0"/>
              <a:t>21</a:t>
            </a:r>
            <a:r>
              <a:rPr lang="en-US" baseline="30000" dirty="0" smtClean="0"/>
              <a:t>st</a:t>
            </a:r>
            <a:r>
              <a:rPr lang="en-US" dirty="0" smtClean="0"/>
              <a:t> Century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9463" y="1949824"/>
            <a:ext cx="3782008" cy="4399576"/>
          </a:xfrm>
        </p:spPr>
        <p:txBody>
          <a:bodyPr>
            <a:normAutofit lnSpcReduction="10000"/>
          </a:bodyPr>
          <a:lstStyle/>
          <a:p>
            <a:pPr>
              <a:buClr>
                <a:srgbClr val="D9AA00"/>
              </a:buClr>
              <a:buSzPct val="75000"/>
            </a:pP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Smarter automated Computer Forensic tools</a:t>
            </a:r>
          </a:p>
          <a:p>
            <a:pPr>
              <a:buClr>
                <a:srgbClr val="D9AA00"/>
              </a:buClr>
              <a:buSzPct val="75000"/>
            </a:pP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Faster computers</a:t>
            </a:r>
          </a:p>
          <a:p>
            <a:pPr>
              <a:buClr>
                <a:srgbClr val="D9AA00"/>
              </a:buClr>
              <a:buSzPct val="75000"/>
            </a:pP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Exponential growth in amounts of data to capture and analyze</a:t>
            </a:r>
          </a:p>
          <a:p>
            <a:pPr>
              <a:buClr>
                <a:srgbClr val="D9AA00"/>
              </a:buClr>
              <a:buSzPct val="75000"/>
            </a:pP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More complex data and software</a:t>
            </a:r>
          </a:p>
          <a:p>
            <a:pPr>
              <a:buClr>
                <a:srgbClr val="D9AA00"/>
              </a:buClr>
              <a:buSzPct val="75000"/>
            </a:pP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Strong encryption &amp; full disk encryption</a:t>
            </a:r>
          </a:p>
          <a:p>
            <a:endParaRPr lang="en-US" dirty="0"/>
          </a:p>
        </p:txBody>
      </p:sp>
      <p:pic>
        <p:nvPicPr>
          <p:cNvPr id="5" name="Picture 8" descr="http://www.hideyourselfonline.com/images/truecrypt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57800" y="4615877"/>
            <a:ext cx="2823430" cy="17335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56141" y="1798961"/>
            <a:ext cx="2816916" cy="2816916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Evolution of Digital Forensics </a:t>
            </a:r>
            <a:br>
              <a:rPr lang="en-US" dirty="0" smtClean="0"/>
            </a:br>
            <a:r>
              <a:rPr lang="en-US" dirty="0" smtClean="0"/>
              <a:t>From Computer to Digital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rgbClr val="D9AA00"/>
              </a:buClr>
              <a:buSzPct val="75000"/>
              <a:defRPr/>
            </a:pPr>
            <a:r>
              <a:rPr lang="en-US" sz="2600" dirty="0" smtClean="0">
                <a:latin typeface="Arial" pitchFamily="34" charset="0"/>
                <a:cs typeface="Arial" pitchFamily="34" charset="0"/>
              </a:rPr>
              <a:t>New technologies</a:t>
            </a:r>
          </a:p>
          <a:p>
            <a:pPr lvl="1">
              <a:buClr>
                <a:srgbClr val="D9AA00"/>
              </a:buClr>
              <a:buSzPct val="75000"/>
              <a:defRPr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Networks</a:t>
            </a:r>
          </a:p>
          <a:p>
            <a:pPr lvl="1">
              <a:buClr>
                <a:srgbClr val="D9AA00"/>
              </a:buClr>
              <a:buSzPct val="75000"/>
              <a:defRPr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Mobile Devices</a:t>
            </a:r>
          </a:p>
          <a:p>
            <a:pPr lvl="1">
              <a:buClr>
                <a:srgbClr val="D9AA00"/>
              </a:buClr>
              <a:buSzPct val="75000"/>
              <a:defRPr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Social Networking</a:t>
            </a:r>
          </a:p>
          <a:p>
            <a:pPr lvl="1">
              <a:buClr>
                <a:srgbClr val="D9AA00"/>
              </a:buClr>
              <a:buSzPct val="75000"/>
              <a:defRPr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Game Consoles</a:t>
            </a:r>
          </a:p>
          <a:p>
            <a:pPr lvl="1">
              <a:buClr>
                <a:srgbClr val="D9AA00"/>
              </a:buClr>
              <a:buSzPct val="75000"/>
              <a:defRPr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Etc.</a:t>
            </a:r>
          </a:p>
          <a:p>
            <a:pPr marL="342900" lvl="1" indent="-342900">
              <a:buClr>
                <a:srgbClr val="D9AA00"/>
              </a:buClr>
              <a:buSzPct val="75000"/>
              <a:defRPr/>
            </a:pPr>
            <a:r>
              <a:rPr lang="en-US" sz="2600" dirty="0" smtClean="0">
                <a:latin typeface="Arial" pitchFamily="34" charset="0"/>
                <a:cs typeface="Arial" pitchFamily="34" charset="0"/>
              </a:rPr>
              <a:t>New tools &amp; skills required</a:t>
            </a:r>
          </a:p>
          <a:p>
            <a:endParaRPr lang="en-US" dirty="0"/>
          </a:p>
        </p:txBody>
      </p:sp>
      <p:pic>
        <p:nvPicPr>
          <p:cNvPr id="4" name="Picture 1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65094" y="2374010"/>
            <a:ext cx="3600450" cy="112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4" descr="http://www.santarosa.edu/administration/administrative-services/computing-services/images/smartphone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73052" y="3655202"/>
            <a:ext cx="2624138" cy="1968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6" name="Group 14"/>
          <p:cNvGrpSpPr>
            <a:grpSpLocks/>
          </p:cNvGrpSpPr>
          <p:nvPr/>
        </p:nvGrpSpPr>
        <p:grpSpPr bwMode="auto">
          <a:xfrm>
            <a:off x="2048576" y="4835230"/>
            <a:ext cx="3554413" cy="1662113"/>
            <a:chOff x="1066800" y="3578039"/>
            <a:chExt cx="3935627" cy="1840270"/>
          </a:xfrm>
        </p:grpSpPr>
        <p:pic>
          <p:nvPicPr>
            <p:cNvPr id="7" name="Picture 19" descr="http://www-bgr-com.vimg.net/wp-content/uploads/ps3-300x300.jpg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3190789" y="3578039"/>
              <a:ext cx="1811638" cy="18116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1066800" y="3794082"/>
              <a:ext cx="1874108" cy="16242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Evolution of Digital Forensics </a:t>
            </a:r>
            <a:br>
              <a:rPr lang="en-US" dirty="0" smtClean="0"/>
            </a:br>
            <a:r>
              <a:rPr lang="en-US" dirty="0" smtClean="0"/>
              <a:t>Introducing the Internet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9463" y="1949824"/>
            <a:ext cx="3678338" cy="4007224"/>
          </a:xfrm>
        </p:spPr>
        <p:txBody>
          <a:bodyPr/>
          <a:lstStyle/>
          <a:p>
            <a:pPr eaLnBrk="0" hangingPunct="0">
              <a:spcBef>
                <a:spcPct val="20000"/>
              </a:spcBef>
              <a:buClr>
                <a:srgbClr val="D9AA00"/>
              </a:buClr>
              <a:buSzPct val="75000"/>
            </a:pPr>
            <a:r>
              <a:rPr lang="en-US" sz="2400" dirty="0" smtClean="0">
                <a:ea typeface="Arial" charset="0"/>
                <a:cs typeface="Arial" charset="0"/>
              </a:rPr>
              <a:t>Social Networking</a:t>
            </a:r>
          </a:p>
          <a:p>
            <a:pPr eaLnBrk="0" hangingPunct="0">
              <a:spcBef>
                <a:spcPct val="20000"/>
              </a:spcBef>
              <a:buClr>
                <a:srgbClr val="D9AA00"/>
              </a:buClr>
              <a:buSzPct val="75000"/>
            </a:pPr>
            <a:r>
              <a:rPr lang="en-US" sz="2400" dirty="0" smtClean="0">
                <a:ea typeface="Arial" charset="0"/>
                <a:cs typeface="Arial" charset="0"/>
              </a:rPr>
              <a:t>Email</a:t>
            </a:r>
          </a:p>
          <a:p>
            <a:pPr eaLnBrk="0" hangingPunct="0">
              <a:spcBef>
                <a:spcPct val="20000"/>
              </a:spcBef>
              <a:buClr>
                <a:srgbClr val="D9AA00"/>
              </a:buClr>
              <a:buSzPct val="75000"/>
            </a:pPr>
            <a:r>
              <a:rPr lang="en-US" sz="2400" dirty="0" smtClean="0">
                <a:ea typeface="Arial" charset="0"/>
                <a:cs typeface="Arial" charset="0"/>
              </a:rPr>
              <a:t>Video/Voice over IP (Skype)</a:t>
            </a:r>
          </a:p>
          <a:p>
            <a:pPr eaLnBrk="0" hangingPunct="0">
              <a:spcBef>
                <a:spcPct val="20000"/>
              </a:spcBef>
              <a:buClr>
                <a:srgbClr val="D9AA00"/>
              </a:buClr>
              <a:buSzPct val="75000"/>
            </a:pPr>
            <a:r>
              <a:rPr lang="en-US" sz="2400" dirty="0" smtClean="0">
                <a:ea typeface="Arial" charset="0"/>
                <a:cs typeface="Arial" charset="0"/>
              </a:rPr>
              <a:t>Blogging</a:t>
            </a:r>
            <a:br>
              <a:rPr lang="en-US" sz="2400" dirty="0" smtClean="0">
                <a:ea typeface="Arial" charset="0"/>
                <a:cs typeface="Arial" charset="0"/>
              </a:rPr>
            </a:br>
            <a:r>
              <a:rPr lang="en-US" sz="2400" dirty="0" smtClean="0">
                <a:ea typeface="Arial" charset="0"/>
                <a:cs typeface="Arial" charset="0"/>
              </a:rPr>
              <a:t>(Twitter)</a:t>
            </a:r>
          </a:p>
          <a:p>
            <a:pPr eaLnBrk="0" hangingPunct="0">
              <a:spcBef>
                <a:spcPct val="20000"/>
              </a:spcBef>
              <a:buClr>
                <a:srgbClr val="D9AA00"/>
              </a:buClr>
              <a:buSzPct val="75000"/>
            </a:pPr>
            <a:r>
              <a:rPr lang="en-US" sz="2400" dirty="0" smtClean="0">
                <a:ea typeface="Arial" charset="0"/>
                <a:cs typeface="Arial" charset="0"/>
              </a:rPr>
              <a:t>The possibilities (and forensic challenges) are endless…</a:t>
            </a:r>
          </a:p>
          <a:p>
            <a:endParaRPr lang="en-US" dirty="0"/>
          </a:p>
        </p:txBody>
      </p:sp>
      <p:grpSp>
        <p:nvGrpSpPr>
          <p:cNvPr id="4" name="Group 13"/>
          <p:cNvGrpSpPr>
            <a:grpSpLocks/>
          </p:cNvGrpSpPr>
          <p:nvPr/>
        </p:nvGrpSpPr>
        <p:grpSpPr bwMode="auto">
          <a:xfrm>
            <a:off x="4936933" y="2156820"/>
            <a:ext cx="3333750" cy="3935413"/>
            <a:chOff x="5083175" y="1676400"/>
            <a:chExt cx="3943350" cy="4654550"/>
          </a:xfrm>
        </p:grpSpPr>
        <p:pic>
          <p:nvPicPr>
            <p:cNvPr id="5" name="Picture 10" descr="http://assets.lifehack.org/wp-content/files/2009/06/social-networking-sites.jp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5083175" y="1676400"/>
              <a:ext cx="3919538" cy="29400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" name="Picture 4" descr="http://images.gizmag.com/hero/skype.jp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6281738" y="4822825"/>
              <a:ext cx="1522412" cy="8556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" name="Picture 6" descr="Twitter Icon">
              <a:hlinkClick r:id="rId4"/>
            </p:cNvPr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5332413" y="5562600"/>
              <a:ext cx="650875" cy="649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" name="Picture 8" descr="http://www.units.muohio.edu/rsp/recsports/images/aquatics/email.jpg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7921625" y="5334000"/>
              <a:ext cx="1104900" cy="9969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Evolution of Digital Forensics </a:t>
            </a:r>
            <a:br>
              <a:rPr lang="en-US" dirty="0" smtClean="0"/>
            </a:br>
            <a:r>
              <a:rPr lang="en-US" dirty="0" smtClean="0"/>
              <a:t>Here Comes the Cloud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0" hangingPunct="0">
              <a:spcBef>
                <a:spcPct val="20000"/>
              </a:spcBef>
              <a:buClr>
                <a:srgbClr val="D9AA00"/>
              </a:buClr>
              <a:buSzPct val="75000"/>
            </a:pPr>
            <a:r>
              <a:rPr lang="en-US" sz="2400" dirty="0" smtClean="0">
                <a:ea typeface="Arial" charset="0"/>
                <a:cs typeface="Arial" charset="0"/>
              </a:rPr>
              <a:t>Is Cloud Computing involved?</a:t>
            </a:r>
          </a:p>
          <a:p>
            <a:pPr eaLnBrk="0" hangingPunct="0">
              <a:spcBef>
                <a:spcPct val="20000"/>
              </a:spcBef>
              <a:buClr>
                <a:srgbClr val="D9AA00"/>
              </a:buClr>
              <a:buSzPct val="75000"/>
            </a:pPr>
            <a:r>
              <a:rPr lang="en-US" sz="2400" dirty="0" smtClean="0">
                <a:ea typeface="Arial" charset="0"/>
                <a:cs typeface="Arial" charset="0"/>
              </a:rPr>
              <a:t>Where is the active data &amp; how do I get it?</a:t>
            </a:r>
          </a:p>
          <a:p>
            <a:pPr eaLnBrk="0" hangingPunct="0">
              <a:spcBef>
                <a:spcPct val="20000"/>
              </a:spcBef>
              <a:buClr>
                <a:srgbClr val="D9AA00"/>
              </a:buClr>
              <a:buSzPct val="75000"/>
            </a:pPr>
            <a:r>
              <a:rPr lang="en-US" sz="2400" dirty="0" smtClean="0">
                <a:ea typeface="Arial" charset="0"/>
                <a:cs typeface="Arial" charset="0"/>
              </a:rPr>
              <a:t>Jurisdiction?</a:t>
            </a:r>
          </a:p>
          <a:p>
            <a:pPr eaLnBrk="0" hangingPunct="0">
              <a:spcBef>
                <a:spcPct val="20000"/>
              </a:spcBef>
              <a:buClr>
                <a:srgbClr val="D9AA00"/>
              </a:buClr>
              <a:buSzPct val="75000"/>
            </a:pPr>
            <a:r>
              <a:rPr lang="en-US" sz="2400" dirty="0" smtClean="0">
                <a:ea typeface="Arial" charset="0"/>
                <a:cs typeface="Arial" charset="0"/>
              </a:rPr>
              <a:t>Historical data?</a:t>
            </a:r>
          </a:p>
          <a:p>
            <a:pPr eaLnBrk="0" hangingPunct="0">
              <a:spcBef>
                <a:spcPct val="20000"/>
              </a:spcBef>
              <a:buClr>
                <a:srgbClr val="D9AA00"/>
              </a:buClr>
              <a:buSzPct val="75000"/>
            </a:pPr>
            <a:r>
              <a:rPr lang="en-US" sz="2400" dirty="0" smtClean="0">
                <a:ea typeface="Arial" charset="0"/>
                <a:cs typeface="Arial" charset="0"/>
              </a:rPr>
              <a:t>Forensic remnants?</a:t>
            </a:r>
          </a:p>
          <a:p>
            <a:endParaRPr lang="en-US" dirty="0"/>
          </a:p>
        </p:txBody>
      </p:sp>
      <p:pic>
        <p:nvPicPr>
          <p:cNvPr id="4" name="Picture 2" descr="http://www.boston.com/business/ticker/cloud32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88293" y="2976844"/>
            <a:ext cx="5000625" cy="309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ixel">
  <a:themeElements>
    <a:clrScheme name="Pixel">
      <a:dk1>
        <a:srgbClr val="FFFFFF"/>
      </a:dk1>
      <a:lt1>
        <a:srgbClr val="103154"/>
      </a:lt1>
      <a:dk2>
        <a:srgbClr val="0096FF"/>
      </a:dk2>
      <a:lt2>
        <a:srgbClr val="87FDFF"/>
      </a:lt2>
      <a:accent1>
        <a:srgbClr val="FF7F01"/>
      </a:accent1>
      <a:accent2>
        <a:srgbClr val="F1B015"/>
      </a:accent2>
      <a:accent3>
        <a:srgbClr val="FBEC85"/>
      </a:accent3>
      <a:accent4>
        <a:srgbClr val="D2C2F1"/>
      </a:accent4>
      <a:accent5>
        <a:srgbClr val="DA5AF4"/>
      </a:accent5>
      <a:accent6>
        <a:srgbClr val="9D09D1"/>
      </a:accent6>
      <a:hlink>
        <a:srgbClr val="1286C9"/>
      </a:hlink>
      <a:folHlink>
        <a:srgbClr val="A8C2E7"/>
      </a:folHlink>
    </a:clrScheme>
    <a:fontScheme name="Pixel">
      <a:majorFont>
        <a:latin typeface="Corbel"/>
        <a:ea typeface=""/>
        <a:cs typeface=""/>
        <a:font script="Jpan" typeface="メイリオ"/>
      </a:majorFont>
      <a:minorFont>
        <a:latin typeface="Corbel"/>
        <a:ea typeface=""/>
        <a:cs typeface=""/>
        <a:font script="Jpan" typeface="メイリオ"/>
      </a:minorFont>
    </a:fontScheme>
    <a:fmtScheme name="Pixel">
      <a:fillStyleLst>
        <a:solidFill>
          <a:schemeClr val="phClr"/>
        </a:solidFill>
        <a:solidFill>
          <a:schemeClr val="phClr">
            <a:satMod val="150000"/>
          </a:schemeClr>
        </a:solidFill>
        <a:solidFill>
          <a:schemeClr val="phClr">
            <a:shade val="80000"/>
            <a:lumMod val="9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>
              <a:alpha val="8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63500" dir="2700000" sx="102000" sy="102000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glow" dir="tl"/>
          </a:scene3d>
          <a:sp3d>
            <a:bevelT w="0" h="0"/>
          </a:sp3d>
        </a:effectStyle>
        <a:effectStyle>
          <a:effectLst>
            <a:outerShdw blurRad="63500" dist="38100" dir="3600000" sx="103000" sy="103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5400000"/>
            </a:lightRig>
          </a:scene3d>
          <a:sp3d prstMaterial="softmetal">
            <a:bevelT w="635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95000"/>
                <a:satMod val="350000"/>
              </a:schemeClr>
            </a:gs>
            <a:gs pos="100000">
              <a:schemeClr val="phClr">
                <a:shade val="20000"/>
                <a:satMod val="15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1000"/>
                <a:satMod val="400000"/>
              </a:schemeClr>
              <a:schemeClr val="phClr">
                <a:tint val="50000"/>
                <a:satMod val="45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Pixel.thmx</Template>
  <TotalTime>1325</TotalTime>
  <Words>1894</Words>
  <Application>Microsoft Macintosh PowerPoint</Application>
  <PresentationFormat>On-screen Show (4:3)</PresentationFormat>
  <Paragraphs>372</Paragraphs>
  <Slides>43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43</vt:i4>
      </vt:variant>
    </vt:vector>
  </HeadingPairs>
  <TitlesOfParts>
    <vt:vector size="44" baseType="lpstr">
      <vt:lpstr>Pixel</vt:lpstr>
      <vt:lpstr>Cyber Forensics </vt:lpstr>
      <vt:lpstr>My Background</vt:lpstr>
      <vt:lpstr>What Is Cyber Security?</vt:lpstr>
      <vt:lpstr>What Is Digital Forensics?</vt:lpstr>
      <vt:lpstr>Evolution of Digital Forensics  1980s-1990s</vt:lpstr>
      <vt:lpstr>Evolution of Digital Forensics  21st Century</vt:lpstr>
      <vt:lpstr>Evolution of Digital Forensics  From Computer to Digital</vt:lpstr>
      <vt:lpstr>Evolution of Digital Forensics  Introducing the Internet</vt:lpstr>
      <vt:lpstr>Evolution of Digital Forensics  Here Comes the Cloud</vt:lpstr>
      <vt:lpstr>Evolution of Digital Forensics  The Advanced Persistent Threat</vt:lpstr>
      <vt:lpstr>Evolution of Digital Forensics Cyber Forensics</vt:lpstr>
      <vt:lpstr>Where is Digital Evidence Found?</vt:lpstr>
      <vt:lpstr>What Evidence can be found on Digital Media?</vt:lpstr>
      <vt:lpstr>Who uses Digital Evidence?</vt:lpstr>
      <vt:lpstr>Processing a Case with Digital Evidence</vt:lpstr>
      <vt:lpstr>Digital Forensics Procedures</vt:lpstr>
      <vt:lpstr>Crime Scene</vt:lpstr>
      <vt:lpstr>Crime Scene</vt:lpstr>
      <vt:lpstr>Corporate Crime Scene</vt:lpstr>
      <vt:lpstr>Handling A Crime Scene</vt:lpstr>
      <vt:lpstr>Processing a Case with Digital Evidence: Preservation and Validation of Original Evidence</vt:lpstr>
      <vt:lpstr>Digital Signatures</vt:lpstr>
      <vt:lpstr>Digital Evidence Acquisition</vt:lpstr>
      <vt:lpstr>Digital Forensics Procedures</vt:lpstr>
      <vt:lpstr>Operating System Artifacts</vt:lpstr>
      <vt:lpstr>Tools of the Trade</vt:lpstr>
      <vt:lpstr>Cell Tools</vt:lpstr>
      <vt:lpstr>Roles &amp; Responsibilities Analysis</vt:lpstr>
      <vt:lpstr>Roles &amp; Responsibilities Analysis</vt:lpstr>
      <vt:lpstr>Roles &amp; Responsibilities Trial Prep &amp; Testimony</vt:lpstr>
      <vt:lpstr>The Safety Net</vt:lpstr>
      <vt:lpstr>Detection and Response</vt:lpstr>
      <vt:lpstr>Threat Indicators</vt:lpstr>
      <vt:lpstr>Incident Response</vt:lpstr>
      <vt:lpstr>Keep Records  - Disk Space is Cheap</vt:lpstr>
      <vt:lpstr>Case Studies</vt:lpstr>
      <vt:lpstr>Case Scenario : Inappropriate Computer Use</vt:lpstr>
      <vt:lpstr>Case Scenario: Corporate Espionage</vt:lpstr>
      <vt:lpstr>Case Scenario: BadPOS</vt:lpstr>
      <vt:lpstr>Other Case Scenarios</vt:lpstr>
      <vt:lpstr>URI Degree Programs</vt:lpstr>
      <vt:lpstr>Related Degree Programs at URI</vt:lpstr>
      <vt:lpstr>Cyber Forensics </vt:lpstr>
    </vt:vector>
  </TitlesOfParts>
  <Company>URI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is Digital Forensics?</dc:title>
  <dc:creator>DFCSC</dc:creator>
  <cp:keywords>foresnics cybersecurity</cp:keywords>
  <cp:lastModifiedBy>Patrick Laverty</cp:lastModifiedBy>
  <cp:revision>88</cp:revision>
  <dcterms:created xsi:type="dcterms:W3CDTF">2012-09-07T16:00:22Z</dcterms:created>
  <dcterms:modified xsi:type="dcterms:W3CDTF">2015-02-18T23:50:14Z</dcterms:modified>
</cp:coreProperties>
</file>